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Josefin Slab"/>
      <p:regular r:id="rId30"/>
      <p:bold r:id="rId31"/>
      <p:italic r:id="rId32"/>
      <p:boldItalic r:id="rId33"/>
    </p:embeddedFont>
    <p:embeddedFont>
      <p:font typeface="Raleway"/>
      <p:regular r:id="rId34"/>
      <p:bold r:id="rId35"/>
      <p:italic r:id="rId36"/>
      <p:boldItalic r:id="rId37"/>
    </p:embeddedFont>
    <p:embeddedFont>
      <p:font typeface="Anton"/>
      <p:regular r:id="rId38"/>
    </p:embeddedFont>
    <p:embeddedFont>
      <p:font typeface="Josefin Slab SemiBold"/>
      <p:regular r:id="rId39"/>
      <p:bold r:id="rId40"/>
      <p:italic r:id="rId41"/>
      <p:boldItalic r:id="rId42"/>
    </p:embeddedFont>
    <p:embeddedFont>
      <p:font typeface="Staatliches"/>
      <p:regular r:id="rId43"/>
    </p:embeddedFont>
    <p:embeddedFont>
      <p:font typeface="Lato"/>
      <p:regular r:id="rId44"/>
      <p:bold r:id="rId45"/>
      <p:italic r:id="rId46"/>
      <p:boldItalic r:id="rId47"/>
    </p:embeddedFont>
    <p:embeddedFont>
      <p:font typeface="Anaheim"/>
      <p:regular r:id="rId48"/>
    </p:embeddedFont>
    <p:embeddedFont>
      <p:font typeface="Abel"/>
      <p:regular r:id="rId49"/>
    </p:embeddedFont>
    <p:embeddedFont>
      <p:font typeface="Josefi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labSemiBold-bold.fntdata"/><Relationship Id="rId42" Type="http://schemas.openxmlformats.org/officeDocument/2006/relationships/font" Target="fonts/JosefinSlabSemiBold-boldItalic.fntdata"/><Relationship Id="rId41" Type="http://schemas.openxmlformats.org/officeDocument/2006/relationships/font" Target="fonts/JosefinSlabSemiBold-italic.fntdata"/><Relationship Id="rId44" Type="http://schemas.openxmlformats.org/officeDocument/2006/relationships/font" Target="fonts/Lato-regular.fntdata"/><Relationship Id="rId43" Type="http://schemas.openxmlformats.org/officeDocument/2006/relationships/font" Target="fonts/Staatliches-regular.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naheim-regular.fntdata"/><Relationship Id="rId47" Type="http://schemas.openxmlformats.org/officeDocument/2006/relationships/font" Target="fonts/Lato-boldItalic.fntdata"/><Relationship Id="rId49" Type="http://schemas.openxmlformats.org/officeDocument/2006/relationships/font" Target="fonts/Abel-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bold.fntdata"/><Relationship Id="rId30" Type="http://schemas.openxmlformats.org/officeDocument/2006/relationships/font" Target="fonts/JosefinSlab-regular.fntdata"/><Relationship Id="rId33" Type="http://schemas.openxmlformats.org/officeDocument/2006/relationships/font" Target="fonts/JosefinSlab-boldItalic.fntdata"/><Relationship Id="rId32" Type="http://schemas.openxmlformats.org/officeDocument/2006/relationships/font" Target="fonts/JosefinSlab-italic.fntdata"/><Relationship Id="rId35" Type="http://schemas.openxmlformats.org/officeDocument/2006/relationships/font" Target="fonts/Raleway-bold.fntdata"/><Relationship Id="rId34" Type="http://schemas.openxmlformats.org/officeDocument/2006/relationships/font" Target="fonts/Raleway-regular.fntdata"/><Relationship Id="rId37" Type="http://schemas.openxmlformats.org/officeDocument/2006/relationships/font" Target="fonts/Raleway-boldItalic.fntdata"/><Relationship Id="rId36" Type="http://schemas.openxmlformats.org/officeDocument/2006/relationships/font" Target="fonts/Raleway-italic.fntdata"/><Relationship Id="rId39" Type="http://schemas.openxmlformats.org/officeDocument/2006/relationships/font" Target="fonts/JosefinSlabSemiBold-regular.fntdata"/><Relationship Id="rId38" Type="http://schemas.openxmlformats.org/officeDocument/2006/relationships/font" Target="fonts/Anton-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JosefinSans-bold.fntdata"/><Relationship Id="rId50" Type="http://schemas.openxmlformats.org/officeDocument/2006/relationships/font" Target="fonts/JosefinSans-regular.fntdata"/><Relationship Id="rId53" Type="http://schemas.openxmlformats.org/officeDocument/2006/relationships/font" Target="fonts/JosefinSans-boldItalic.fntdata"/><Relationship Id="rId52" Type="http://schemas.openxmlformats.org/officeDocument/2006/relationships/font" Target="fonts/Josefi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5ec4c3987_0_21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75ec4c3987_0_2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5ec4c3987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5ec4c3987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5ec4c3987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5ec4c3987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5ec4c3987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5ec4c3987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b91fe654e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b91fe654e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5ec4c3987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5ec4c3987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b91fe654e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b91fe654e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5ec4c3987_0_3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5ec4c3987_0_3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b91fe654e_0_1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b91fe654e_0_1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5ec4c3987_0_3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5ec4c3987_0_3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91fe654e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b91fe654e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75ec4c3987_0_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75ec4c3987_0_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5ec4c3987_0_3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5ec4c3987_0_3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b91fe654e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b91fe654e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b91fe654e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b91fe654e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5ec4c3987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5ec4c3987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b91fe654e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b91fe654e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5ec4c398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5ec4c398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b91fe654e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b91fe654e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b91fe654e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b91fe654e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5ec4c398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75ec4c398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75ec4c398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5ec4c398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5ec4c398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b91fe654e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b91fe654e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508000" y="457200"/>
            <a:ext cx="6447600" cy="990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Clr>
                <a:schemeClr val="accent1"/>
              </a:buClr>
              <a:buSzPts val="14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4" name="Google Shape;84;p13"/>
          <p:cNvSpPr txBox="1"/>
          <p:nvPr>
            <p:ph idx="1" type="body"/>
          </p:nvPr>
        </p:nvSpPr>
        <p:spPr>
          <a:xfrm>
            <a:off x="508000" y="1620442"/>
            <a:ext cx="6447600" cy="2910600"/>
          </a:xfrm>
          <a:prstGeom prst="rect">
            <a:avLst/>
          </a:prstGeom>
          <a:noFill/>
          <a:ln>
            <a:noFill/>
          </a:ln>
        </p:spPr>
        <p:txBody>
          <a:bodyPr anchorCtr="0" anchor="t" bIns="34275" lIns="68575" spcFirstLastPara="1" rIns="68575" wrap="square" tIns="34275">
            <a:noAutofit/>
          </a:bodyPr>
          <a:lstStyle>
            <a:lvl1pPr indent="-298450" lvl="0" marL="457200" rtl="0" algn="l">
              <a:spcBef>
                <a:spcPts val="800"/>
              </a:spcBef>
              <a:spcAft>
                <a:spcPts val="0"/>
              </a:spcAft>
              <a:buSzPts val="1100"/>
              <a:buChar char="●"/>
              <a:defRPr/>
            </a:lvl1pPr>
            <a:lvl2pPr indent="-298450" lvl="1" marL="914400" rtl="0" algn="l">
              <a:spcBef>
                <a:spcPts val="800"/>
              </a:spcBef>
              <a:spcAft>
                <a:spcPts val="0"/>
              </a:spcAft>
              <a:buSzPts val="1100"/>
              <a:buChar char="○"/>
              <a:defRPr/>
            </a:lvl2pPr>
            <a:lvl3pPr indent="-298450" lvl="2" marL="1371600" rtl="0" algn="l">
              <a:spcBef>
                <a:spcPts val="800"/>
              </a:spcBef>
              <a:spcAft>
                <a:spcPts val="0"/>
              </a:spcAft>
              <a:buSzPts val="1100"/>
              <a:buChar char="■"/>
              <a:defRPr/>
            </a:lvl3pPr>
            <a:lvl4pPr indent="-298450" lvl="3" marL="1828800" rtl="0" algn="l">
              <a:spcBef>
                <a:spcPts val="800"/>
              </a:spcBef>
              <a:spcAft>
                <a:spcPts val="0"/>
              </a:spcAft>
              <a:buSzPts val="1100"/>
              <a:buChar char="●"/>
              <a:defRPr/>
            </a:lvl4pPr>
            <a:lvl5pPr indent="-298450" lvl="4" marL="2286000" rtl="0" algn="l">
              <a:spcBef>
                <a:spcPts val="800"/>
              </a:spcBef>
              <a:spcAft>
                <a:spcPts val="0"/>
              </a:spcAft>
              <a:buSzPts val="1100"/>
              <a:buChar char="○"/>
              <a:defRPr/>
            </a:lvl5pPr>
            <a:lvl6pPr indent="-298450" lvl="5" marL="2743200" rtl="0" algn="l">
              <a:spcBef>
                <a:spcPts val="800"/>
              </a:spcBef>
              <a:spcAft>
                <a:spcPts val="0"/>
              </a:spcAft>
              <a:buSzPts val="1100"/>
              <a:buChar char="■"/>
              <a:defRPr/>
            </a:lvl6pPr>
            <a:lvl7pPr indent="-298450" lvl="6" marL="3200400" rtl="0" algn="l">
              <a:spcBef>
                <a:spcPts val="800"/>
              </a:spcBef>
              <a:spcAft>
                <a:spcPts val="0"/>
              </a:spcAft>
              <a:buSzPts val="1100"/>
              <a:buChar char="●"/>
              <a:defRPr/>
            </a:lvl7pPr>
            <a:lvl8pPr indent="-298450" lvl="7" marL="3657600" rtl="0" algn="l">
              <a:spcBef>
                <a:spcPts val="800"/>
              </a:spcBef>
              <a:spcAft>
                <a:spcPts val="0"/>
              </a:spcAft>
              <a:buSzPts val="1100"/>
              <a:buChar char="○"/>
              <a:defRPr/>
            </a:lvl8pPr>
            <a:lvl9pPr indent="-298450" lvl="8" marL="4114800" rtl="0" algn="l">
              <a:spcBef>
                <a:spcPts val="800"/>
              </a:spcBef>
              <a:spcAft>
                <a:spcPts val="0"/>
              </a:spcAft>
              <a:buSzPts val="1100"/>
              <a:buChar char="■"/>
              <a:defRPr/>
            </a:lvl9pPr>
          </a:lstStyle>
          <a:p/>
        </p:txBody>
      </p:sp>
      <p:sp>
        <p:nvSpPr>
          <p:cNvPr id="85" name="Google Shape;85;p13"/>
          <p:cNvSpPr txBox="1"/>
          <p:nvPr>
            <p:ph idx="10" type="dt"/>
          </p:nvPr>
        </p:nvSpPr>
        <p:spPr>
          <a:xfrm>
            <a:off x="5403850" y="4531022"/>
            <a:ext cx="6840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6" name="Google Shape;86;p13"/>
          <p:cNvSpPr txBox="1"/>
          <p:nvPr>
            <p:ph idx="11" type="ftr"/>
          </p:nvPr>
        </p:nvSpPr>
        <p:spPr>
          <a:xfrm>
            <a:off x="508000" y="4531022"/>
            <a:ext cx="47232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7" name="Google Shape;87;p13"/>
          <p:cNvSpPr txBox="1"/>
          <p:nvPr>
            <p:ph idx="12" type="sldNum"/>
          </p:nvPr>
        </p:nvSpPr>
        <p:spPr>
          <a:xfrm>
            <a:off x="6442997" y="4531022"/>
            <a:ext cx="5127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
  <p:cSld name="CUSTOM_6_1_1">
    <p:bg>
      <p:bgPr>
        <a:solidFill>
          <a:srgbClr val="FDF3E5">
            <a:alpha val="29620"/>
          </a:srgbClr>
        </a:solidFill>
      </p:bgPr>
    </p:bg>
    <p:spTree>
      <p:nvGrpSpPr>
        <p:cNvPr id="88" name="Shape 88"/>
        <p:cNvGrpSpPr/>
        <p:nvPr/>
      </p:nvGrpSpPr>
      <p:grpSpPr>
        <a:xfrm>
          <a:off x="0" y="0"/>
          <a:ext cx="0" cy="0"/>
          <a:chOff x="0" y="0"/>
          <a:chExt cx="0" cy="0"/>
        </a:xfrm>
      </p:grpSpPr>
      <p:sp>
        <p:nvSpPr>
          <p:cNvPr id="89" name="Google Shape;89;p14"/>
          <p:cNvSpPr/>
          <p:nvPr/>
        </p:nvSpPr>
        <p:spPr>
          <a:xfrm>
            <a:off x="7220630" y="0"/>
            <a:ext cx="1299900" cy="811800"/>
          </a:xfrm>
          <a:prstGeom prst="rect">
            <a:avLst/>
          </a:pr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338987"/>
              </a:buClr>
              <a:buSzPts val="1100"/>
              <a:buNone/>
              <a:defRPr sz="1100">
                <a:solidFill>
                  <a:srgbClr val="338987"/>
                </a:solidFill>
              </a:defRPr>
            </a:lvl1pPr>
            <a:lvl2pPr lvl="1" rtl="0" algn="r">
              <a:spcBef>
                <a:spcPts val="0"/>
              </a:spcBef>
              <a:spcAft>
                <a:spcPts val="0"/>
              </a:spcAft>
              <a:buClr>
                <a:srgbClr val="338987"/>
              </a:buClr>
              <a:buSzPts val="900"/>
              <a:buNone/>
              <a:defRPr sz="900">
                <a:solidFill>
                  <a:srgbClr val="338987"/>
                </a:solidFill>
              </a:defRPr>
            </a:lvl2pPr>
            <a:lvl3pPr lvl="2" rtl="0" algn="r">
              <a:spcBef>
                <a:spcPts val="0"/>
              </a:spcBef>
              <a:spcAft>
                <a:spcPts val="0"/>
              </a:spcAft>
              <a:buClr>
                <a:srgbClr val="338987"/>
              </a:buClr>
              <a:buSzPts val="900"/>
              <a:buNone/>
              <a:defRPr sz="900">
                <a:solidFill>
                  <a:srgbClr val="338987"/>
                </a:solidFill>
              </a:defRPr>
            </a:lvl3pPr>
            <a:lvl4pPr lvl="3" rtl="0" algn="r">
              <a:spcBef>
                <a:spcPts val="0"/>
              </a:spcBef>
              <a:spcAft>
                <a:spcPts val="0"/>
              </a:spcAft>
              <a:buClr>
                <a:srgbClr val="338987"/>
              </a:buClr>
              <a:buSzPts val="900"/>
              <a:buNone/>
              <a:defRPr sz="900">
                <a:solidFill>
                  <a:srgbClr val="338987"/>
                </a:solidFill>
              </a:defRPr>
            </a:lvl4pPr>
            <a:lvl5pPr lvl="4" rtl="0" algn="r">
              <a:spcBef>
                <a:spcPts val="0"/>
              </a:spcBef>
              <a:spcAft>
                <a:spcPts val="0"/>
              </a:spcAft>
              <a:buClr>
                <a:srgbClr val="338987"/>
              </a:buClr>
              <a:buSzPts val="900"/>
              <a:buNone/>
              <a:defRPr sz="900">
                <a:solidFill>
                  <a:srgbClr val="338987"/>
                </a:solidFill>
              </a:defRPr>
            </a:lvl5pPr>
            <a:lvl6pPr lvl="5" rtl="0" algn="r">
              <a:spcBef>
                <a:spcPts val="0"/>
              </a:spcBef>
              <a:spcAft>
                <a:spcPts val="0"/>
              </a:spcAft>
              <a:buClr>
                <a:srgbClr val="338987"/>
              </a:buClr>
              <a:buSzPts val="900"/>
              <a:buNone/>
              <a:defRPr sz="900">
                <a:solidFill>
                  <a:srgbClr val="338987"/>
                </a:solidFill>
              </a:defRPr>
            </a:lvl6pPr>
            <a:lvl7pPr lvl="6" rtl="0" algn="r">
              <a:spcBef>
                <a:spcPts val="0"/>
              </a:spcBef>
              <a:spcAft>
                <a:spcPts val="0"/>
              </a:spcAft>
              <a:buClr>
                <a:srgbClr val="338987"/>
              </a:buClr>
              <a:buSzPts val="900"/>
              <a:buNone/>
              <a:defRPr sz="900">
                <a:solidFill>
                  <a:srgbClr val="338987"/>
                </a:solidFill>
              </a:defRPr>
            </a:lvl7pPr>
            <a:lvl8pPr lvl="7" rtl="0" algn="r">
              <a:spcBef>
                <a:spcPts val="0"/>
              </a:spcBef>
              <a:spcAft>
                <a:spcPts val="0"/>
              </a:spcAft>
              <a:buClr>
                <a:srgbClr val="338987"/>
              </a:buClr>
              <a:buSzPts val="900"/>
              <a:buNone/>
              <a:defRPr sz="900">
                <a:solidFill>
                  <a:srgbClr val="338987"/>
                </a:solidFill>
              </a:defRPr>
            </a:lvl8pPr>
            <a:lvl9pPr lvl="8" rtl="0" algn="r">
              <a:spcBef>
                <a:spcPts val="0"/>
              </a:spcBef>
              <a:spcAft>
                <a:spcPts val="0"/>
              </a:spcAft>
              <a:buClr>
                <a:srgbClr val="338987"/>
              </a:buClr>
              <a:buSzPts val="900"/>
              <a:buNone/>
              <a:defRPr sz="900">
                <a:solidFill>
                  <a:srgbClr val="338987"/>
                </a:solidFill>
              </a:defRPr>
            </a:lvl9pPr>
          </a:lstStyle>
          <a:p/>
        </p:txBody>
      </p:sp>
      <p:sp>
        <p:nvSpPr>
          <p:cNvPr id="91" name="Google Shape;91;p14"/>
          <p:cNvSpPr txBox="1"/>
          <p:nvPr>
            <p:ph idx="12" type="sldNum"/>
          </p:nvPr>
        </p:nvSpPr>
        <p:spPr>
          <a:xfrm>
            <a:off x="7887614" y="473134"/>
            <a:ext cx="548700" cy="393600"/>
          </a:xfrm>
          <a:prstGeom prst="rect">
            <a:avLst/>
          </a:prstGeom>
        </p:spPr>
        <p:txBody>
          <a:bodyPr anchorCtr="0" anchor="t" bIns="91425" lIns="91425" spcFirstLastPara="1" rIns="91425" wrap="square" tIns="91425">
            <a:noAutofit/>
          </a:bodyPr>
          <a:lstStyle>
            <a:lvl1pPr lvl="0" rtl="0" algn="r">
              <a:buNone/>
              <a:defRPr b="1" sz="1100">
                <a:solidFill>
                  <a:srgbClr val="338987"/>
                </a:solidFill>
                <a:latin typeface="Josefin Sans"/>
                <a:ea typeface="Josefin Sans"/>
                <a:cs typeface="Josefin Sans"/>
                <a:sym typeface="Josefin Sans"/>
              </a:defRPr>
            </a:lvl1pPr>
            <a:lvl2pPr lvl="1" rtl="0" algn="r">
              <a:buNone/>
              <a:defRPr b="1" sz="1100">
                <a:solidFill>
                  <a:srgbClr val="338987"/>
                </a:solidFill>
                <a:latin typeface="Josefin Sans"/>
                <a:ea typeface="Josefin Sans"/>
                <a:cs typeface="Josefin Sans"/>
                <a:sym typeface="Josefin Sans"/>
              </a:defRPr>
            </a:lvl2pPr>
            <a:lvl3pPr lvl="2" rtl="0" algn="r">
              <a:buNone/>
              <a:defRPr b="1" sz="1100">
                <a:solidFill>
                  <a:srgbClr val="338987"/>
                </a:solidFill>
                <a:latin typeface="Josefin Sans"/>
                <a:ea typeface="Josefin Sans"/>
                <a:cs typeface="Josefin Sans"/>
                <a:sym typeface="Josefin Sans"/>
              </a:defRPr>
            </a:lvl3pPr>
            <a:lvl4pPr lvl="3" rtl="0" algn="r">
              <a:buNone/>
              <a:defRPr b="1" sz="1100">
                <a:solidFill>
                  <a:srgbClr val="338987"/>
                </a:solidFill>
                <a:latin typeface="Josefin Sans"/>
                <a:ea typeface="Josefin Sans"/>
                <a:cs typeface="Josefin Sans"/>
                <a:sym typeface="Josefin Sans"/>
              </a:defRPr>
            </a:lvl4pPr>
            <a:lvl5pPr lvl="4" rtl="0" algn="r">
              <a:buNone/>
              <a:defRPr b="1" sz="1100">
                <a:solidFill>
                  <a:srgbClr val="338987"/>
                </a:solidFill>
                <a:latin typeface="Josefin Sans"/>
                <a:ea typeface="Josefin Sans"/>
                <a:cs typeface="Josefin Sans"/>
                <a:sym typeface="Josefin Sans"/>
              </a:defRPr>
            </a:lvl5pPr>
            <a:lvl6pPr lvl="5" rtl="0" algn="r">
              <a:buNone/>
              <a:defRPr b="1" sz="1100">
                <a:solidFill>
                  <a:srgbClr val="338987"/>
                </a:solidFill>
                <a:latin typeface="Josefin Sans"/>
                <a:ea typeface="Josefin Sans"/>
                <a:cs typeface="Josefin Sans"/>
                <a:sym typeface="Josefin Sans"/>
              </a:defRPr>
            </a:lvl6pPr>
            <a:lvl7pPr lvl="6" rtl="0" algn="r">
              <a:buNone/>
              <a:defRPr b="1" sz="1100">
                <a:solidFill>
                  <a:srgbClr val="338987"/>
                </a:solidFill>
                <a:latin typeface="Josefin Sans"/>
                <a:ea typeface="Josefin Sans"/>
                <a:cs typeface="Josefin Sans"/>
                <a:sym typeface="Josefin Sans"/>
              </a:defRPr>
            </a:lvl7pPr>
            <a:lvl8pPr lvl="7" rtl="0" algn="r">
              <a:buNone/>
              <a:defRPr b="1" sz="1100">
                <a:solidFill>
                  <a:srgbClr val="338987"/>
                </a:solidFill>
                <a:latin typeface="Josefin Sans"/>
                <a:ea typeface="Josefin Sans"/>
                <a:cs typeface="Josefin Sans"/>
                <a:sym typeface="Josefin Sans"/>
              </a:defRPr>
            </a:lvl8pPr>
            <a:lvl9pPr lvl="8" rtl="0" algn="r">
              <a:buNone/>
              <a:defRPr b="1" sz="1100">
                <a:solidFill>
                  <a:srgbClr val="338987"/>
                </a:solidFill>
                <a:latin typeface="Josefin Sans"/>
                <a:ea typeface="Josefin Sans"/>
                <a:cs typeface="Josefin Sans"/>
                <a:sym typeface="Josefi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1">
  <p:cSld name="CUSTOM_14_1">
    <p:bg>
      <p:bgPr>
        <a:solidFill>
          <a:srgbClr val="F3F3F3"/>
        </a:solidFill>
      </p:bgPr>
    </p:bg>
    <p:spTree>
      <p:nvGrpSpPr>
        <p:cNvPr id="92" name="Shape 92"/>
        <p:cNvGrpSpPr/>
        <p:nvPr/>
      </p:nvGrpSpPr>
      <p:grpSpPr>
        <a:xfrm>
          <a:off x="0" y="0"/>
          <a:ext cx="0" cy="0"/>
          <a:chOff x="0" y="0"/>
          <a:chExt cx="0" cy="0"/>
        </a:xfrm>
      </p:grpSpPr>
      <p:sp>
        <p:nvSpPr>
          <p:cNvPr id="93" name="Google Shape;93;p15"/>
          <p:cNvSpPr/>
          <p:nvPr/>
        </p:nvSpPr>
        <p:spPr>
          <a:xfrm>
            <a:off x="1464755" y="1059200"/>
            <a:ext cx="6214500" cy="27186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95" name="Google Shape;95;p1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96" name="Google Shape;96;p15"/>
          <p:cNvSpPr/>
          <p:nvPr/>
        </p:nvSpPr>
        <p:spPr>
          <a:xfrm>
            <a:off x="1555780" y="983325"/>
            <a:ext cx="6214500" cy="27186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p:cSld name="CUSTOM_7_1">
    <p:bg>
      <p:bgPr>
        <a:solidFill>
          <a:srgbClr val="F3F3F3"/>
        </a:solidFill>
      </p:bgPr>
    </p:bg>
    <p:spTree>
      <p:nvGrpSpPr>
        <p:cNvPr id="97" name="Shape 97"/>
        <p:cNvGrpSpPr/>
        <p:nvPr/>
      </p:nvGrpSpPr>
      <p:grpSpPr>
        <a:xfrm>
          <a:off x="0" y="0"/>
          <a:ext cx="0" cy="0"/>
          <a:chOff x="0" y="0"/>
          <a:chExt cx="0" cy="0"/>
        </a:xfrm>
      </p:grpSpPr>
      <p:sp>
        <p:nvSpPr>
          <p:cNvPr id="98" name="Google Shape;98;p16"/>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01" name="Google Shape;101;p16"/>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www.federalreserve.gov/newsevents/speeches.htm"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rive.google.com/file/d/13gIP81APp5hRM4ufGbypwsZV07Cl7n-0/view?usp=sharing" TargetMode="External"/><Relationship Id="rId4" Type="http://schemas.openxmlformats.org/officeDocument/2006/relationships/hyperlink" Target="https://docs.google.com/presentation/d/1SCN1Cu5XPjdGhFRlIU3smznJZErrxTeTKIYBNt1rdCA/edit?usp=sharing" TargetMode="External"/><Relationship Id="rId5" Type="http://schemas.openxmlformats.org/officeDocument/2006/relationships/hyperlink" Target="https://docs.google.com/presentation/d/1kvOxdc90RDlsaVhWtQxj6WNVOVMHa-Oth7JuEw5pMQM/edit?usp=sharing" TargetMode="External"/><Relationship Id="rId6" Type="http://schemas.openxmlformats.org/officeDocument/2006/relationships/hyperlink" Target="https://docs.google.com/presentation/d/10NCW08HXIJ9ZxvuqcVl9WN1EbIxtHWSvZWAbfgiajDk/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2.png"/><Relationship Id="rId12"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27.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Presenting your data science project</a:t>
            </a:r>
            <a:endParaRPr/>
          </a:p>
        </p:txBody>
      </p:sp>
      <p:sp>
        <p:nvSpPr>
          <p:cNvPr id="107" name="Google Shape;107;p1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and tricks to help you give a great 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94" name="Google Shape;394;p26"/>
          <p:cNvSpPr txBox="1"/>
          <p:nvPr>
            <p:ph type="title"/>
          </p:nvPr>
        </p:nvSpPr>
        <p:spPr>
          <a:xfrm>
            <a:off x="1000126" y="457200"/>
            <a:ext cx="6447600" cy="990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16B0E3"/>
              </a:buClr>
              <a:buSzPts val="2700"/>
              <a:buFont typeface="Trebuchet MS"/>
              <a:buNone/>
            </a:pPr>
            <a:r>
              <a:rPr lang="en">
                <a:solidFill>
                  <a:srgbClr val="16B0E3"/>
                </a:solidFill>
              </a:rPr>
              <a:t>Data – Twitter</a:t>
            </a:r>
            <a:endParaRPr/>
          </a:p>
        </p:txBody>
      </p:sp>
      <p:sp>
        <p:nvSpPr>
          <p:cNvPr id="395" name="Google Shape;395;p26"/>
          <p:cNvSpPr/>
          <p:nvPr/>
        </p:nvSpPr>
        <p:spPr>
          <a:xfrm rot="10800000">
            <a:off x="-153" y="115"/>
            <a:ext cx="632100" cy="4249500"/>
          </a:xfrm>
          <a:prstGeom prst="triangle">
            <a:avLst>
              <a:gd fmla="val 10000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6" name="Google Shape;396;p26"/>
          <p:cNvSpPr txBox="1"/>
          <p:nvPr>
            <p:ph idx="1" type="body"/>
          </p:nvPr>
        </p:nvSpPr>
        <p:spPr>
          <a:xfrm>
            <a:off x="1000126" y="1116460"/>
            <a:ext cx="6447600" cy="3657300"/>
          </a:xfrm>
          <a:prstGeom prst="rect">
            <a:avLst/>
          </a:prstGeom>
          <a:noFill/>
          <a:ln>
            <a:noFill/>
          </a:ln>
        </p:spPr>
        <p:txBody>
          <a:bodyPr anchorCtr="0" anchor="t" bIns="34275" lIns="68575" spcFirstLastPara="1" rIns="68575" wrap="square" tIns="34275">
            <a:noAutofit/>
          </a:bodyPr>
          <a:lstStyle/>
          <a:p>
            <a:pPr indent="-254000" lvl="0" marL="254000" rtl="0" algn="l">
              <a:lnSpc>
                <a:spcPct val="90000"/>
              </a:lnSpc>
              <a:spcBef>
                <a:spcPts val="0"/>
              </a:spcBef>
              <a:spcAft>
                <a:spcPts val="0"/>
              </a:spcAft>
              <a:buSzPts val="1000"/>
              <a:buChar char="●"/>
            </a:pPr>
            <a:r>
              <a:rPr lang="en" sz="1200"/>
              <a:t>Collected over 110,000 tweets using Twint </a:t>
            </a:r>
            <a:endParaRPr/>
          </a:p>
          <a:p>
            <a:pPr indent="-222250" lvl="1" marL="558800" rtl="0" algn="l">
              <a:lnSpc>
                <a:spcPct val="90000"/>
              </a:lnSpc>
              <a:spcBef>
                <a:spcPts val="800"/>
              </a:spcBef>
              <a:spcAft>
                <a:spcPts val="0"/>
              </a:spcAft>
              <a:buSzPts val="900"/>
              <a:buChar char="○"/>
            </a:pPr>
            <a:r>
              <a:rPr lang="en" sz="1100"/>
              <a:t>Twint - Web scraping tool </a:t>
            </a:r>
            <a:endParaRPr/>
          </a:p>
          <a:p>
            <a:pPr indent="-222250" lvl="1" marL="558800" rtl="0" algn="l">
              <a:lnSpc>
                <a:spcPct val="90000"/>
              </a:lnSpc>
              <a:spcBef>
                <a:spcPts val="800"/>
              </a:spcBef>
              <a:spcAft>
                <a:spcPts val="0"/>
              </a:spcAft>
              <a:buSzPts val="900"/>
              <a:buChar char="○"/>
            </a:pPr>
            <a:r>
              <a:rPr lang="en" sz="1100"/>
              <a:t>2018-2019</a:t>
            </a:r>
            <a:endParaRPr/>
          </a:p>
          <a:p>
            <a:pPr indent="0" lvl="0" marL="0" rtl="0" algn="l">
              <a:lnSpc>
                <a:spcPct val="90000"/>
              </a:lnSpc>
              <a:spcBef>
                <a:spcPts val="800"/>
              </a:spcBef>
              <a:spcAft>
                <a:spcPts val="0"/>
              </a:spcAft>
              <a:buSzPts val="1000"/>
              <a:buNone/>
            </a:pPr>
            <a:r>
              <a:t/>
            </a:r>
            <a:endParaRPr sz="1200"/>
          </a:p>
          <a:p>
            <a:pPr indent="0" lvl="0" marL="0" rtl="0" algn="l">
              <a:lnSpc>
                <a:spcPct val="90000"/>
              </a:lnSpc>
              <a:spcBef>
                <a:spcPts val="800"/>
              </a:spcBef>
              <a:spcAft>
                <a:spcPts val="0"/>
              </a:spcAft>
              <a:buSzPts val="1000"/>
              <a:buNone/>
            </a:pPr>
            <a:r>
              <a:rPr lang="en" sz="1200"/>
              <a:t>4 Major Airlines </a:t>
            </a:r>
            <a:endParaRPr/>
          </a:p>
          <a:p>
            <a:pPr indent="-260350" lvl="1" marL="596900" rtl="0" algn="l">
              <a:lnSpc>
                <a:spcPct val="90000"/>
              </a:lnSpc>
              <a:spcBef>
                <a:spcPts val="800"/>
              </a:spcBef>
              <a:spcAft>
                <a:spcPts val="0"/>
              </a:spcAft>
              <a:buSzPts val="900"/>
              <a:buFont typeface="Trebuchet MS"/>
              <a:buAutoNum type="arabicPeriod"/>
            </a:pPr>
            <a:r>
              <a:rPr lang="en" sz="1100"/>
              <a:t>United Airlines </a:t>
            </a:r>
            <a:endParaRPr/>
          </a:p>
          <a:p>
            <a:pPr indent="-260350" lvl="1" marL="596900" rtl="0" algn="l">
              <a:lnSpc>
                <a:spcPct val="90000"/>
              </a:lnSpc>
              <a:spcBef>
                <a:spcPts val="800"/>
              </a:spcBef>
              <a:spcAft>
                <a:spcPts val="0"/>
              </a:spcAft>
              <a:buSzPts val="900"/>
              <a:buFont typeface="Trebuchet MS"/>
              <a:buAutoNum type="arabicPeriod"/>
            </a:pPr>
            <a:r>
              <a:rPr lang="en" sz="1100"/>
              <a:t>American Airlines </a:t>
            </a:r>
            <a:endParaRPr/>
          </a:p>
          <a:p>
            <a:pPr indent="-260350" lvl="1" marL="596900" rtl="0" algn="l">
              <a:lnSpc>
                <a:spcPct val="90000"/>
              </a:lnSpc>
              <a:spcBef>
                <a:spcPts val="800"/>
              </a:spcBef>
              <a:spcAft>
                <a:spcPts val="0"/>
              </a:spcAft>
              <a:buSzPts val="900"/>
              <a:buFont typeface="Trebuchet MS"/>
              <a:buAutoNum type="arabicPeriod"/>
            </a:pPr>
            <a:r>
              <a:rPr lang="en" sz="1100"/>
              <a:t>Delta Air Lines </a:t>
            </a:r>
            <a:endParaRPr/>
          </a:p>
          <a:p>
            <a:pPr indent="-260350" lvl="1" marL="596900" rtl="0" algn="l">
              <a:lnSpc>
                <a:spcPct val="90000"/>
              </a:lnSpc>
              <a:spcBef>
                <a:spcPts val="800"/>
              </a:spcBef>
              <a:spcAft>
                <a:spcPts val="0"/>
              </a:spcAft>
              <a:buSzPts val="900"/>
              <a:buFont typeface="Trebuchet MS"/>
              <a:buAutoNum type="arabicPeriod"/>
            </a:pPr>
            <a:r>
              <a:rPr lang="en" sz="1100"/>
              <a:t>Alaska Airlines </a:t>
            </a:r>
            <a:endParaRPr/>
          </a:p>
          <a:p>
            <a:pPr indent="0" lvl="0" marL="0" rtl="0" algn="l">
              <a:lnSpc>
                <a:spcPct val="90000"/>
              </a:lnSpc>
              <a:spcBef>
                <a:spcPts val="800"/>
              </a:spcBef>
              <a:spcAft>
                <a:spcPts val="0"/>
              </a:spcAft>
              <a:buSzPts val="1000"/>
              <a:buNone/>
            </a:pPr>
            <a:r>
              <a:rPr lang="en" sz="1200"/>
              <a:t>4 Low-Cost Carrier Airlines </a:t>
            </a:r>
            <a:endParaRPr/>
          </a:p>
          <a:p>
            <a:pPr indent="-260350" lvl="1" marL="596900" rtl="0" algn="l">
              <a:lnSpc>
                <a:spcPct val="90000"/>
              </a:lnSpc>
              <a:spcBef>
                <a:spcPts val="800"/>
              </a:spcBef>
              <a:spcAft>
                <a:spcPts val="0"/>
              </a:spcAft>
              <a:buSzPts val="900"/>
              <a:buFont typeface="Trebuchet MS"/>
              <a:buAutoNum type="arabicPeriod"/>
            </a:pPr>
            <a:r>
              <a:rPr lang="en" sz="1100"/>
              <a:t>Southwest Airlines (largest low-cost carrier)</a:t>
            </a:r>
            <a:endParaRPr/>
          </a:p>
          <a:p>
            <a:pPr indent="-260350" lvl="1" marL="596900" rtl="0" algn="l">
              <a:lnSpc>
                <a:spcPct val="90000"/>
              </a:lnSpc>
              <a:spcBef>
                <a:spcPts val="800"/>
              </a:spcBef>
              <a:spcAft>
                <a:spcPts val="0"/>
              </a:spcAft>
              <a:buSzPts val="900"/>
              <a:buFont typeface="Trebuchet MS"/>
              <a:buAutoNum type="arabicPeriod"/>
            </a:pPr>
            <a:r>
              <a:rPr lang="en" sz="1100"/>
              <a:t>JetBlue</a:t>
            </a:r>
            <a:endParaRPr/>
          </a:p>
          <a:p>
            <a:pPr indent="-260350" lvl="1" marL="596900" rtl="0" algn="l">
              <a:lnSpc>
                <a:spcPct val="90000"/>
              </a:lnSpc>
              <a:spcBef>
                <a:spcPts val="800"/>
              </a:spcBef>
              <a:spcAft>
                <a:spcPts val="0"/>
              </a:spcAft>
              <a:buSzPts val="900"/>
              <a:buFont typeface="Trebuchet MS"/>
              <a:buAutoNum type="arabicPeriod"/>
            </a:pPr>
            <a:r>
              <a:rPr lang="en" sz="1100"/>
              <a:t>Frontier (ultra low-cost carrier)</a:t>
            </a:r>
            <a:endParaRPr/>
          </a:p>
          <a:p>
            <a:pPr indent="-260350" lvl="1" marL="596900" rtl="0" algn="l">
              <a:lnSpc>
                <a:spcPct val="90000"/>
              </a:lnSpc>
              <a:spcBef>
                <a:spcPts val="800"/>
              </a:spcBef>
              <a:spcAft>
                <a:spcPts val="0"/>
              </a:spcAft>
              <a:buSzPts val="900"/>
              <a:buFont typeface="Trebuchet MS"/>
              <a:buAutoNum type="arabicPeriod"/>
            </a:pPr>
            <a:r>
              <a:rPr lang="en" sz="1100"/>
              <a:t>Spirit Airlines (ultra low-cost carrier)</a:t>
            </a:r>
            <a:endParaRPr/>
          </a:p>
        </p:txBody>
      </p:sp>
      <p:sp>
        <p:nvSpPr>
          <p:cNvPr id="397" name="Google Shape;397;p26"/>
          <p:cNvSpPr/>
          <p:nvPr/>
        </p:nvSpPr>
        <p:spPr>
          <a:xfrm flipH="1">
            <a:off x="8807400" y="3009900"/>
            <a:ext cx="336600" cy="2133600"/>
          </a:xfrm>
          <a:prstGeom prst="triangle">
            <a:avLst>
              <a:gd fmla="val 0" name="adj"/>
            </a:avLst>
          </a:prstGeom>
          <a:solidFill>
            <a:schemeClr val="accent1">
              <a:alpha val="8471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98" name="Google Shape;398;p26"/>
          <p:cNvPicPr preferRelativeResize="0"/>
          <p:nvPr/>
        </p:nvPicPr>
        <p:blipFill rotWithShape="1">
          <a:blip r:embed="rId3">
            <a:alphaModFix/>
          </a:blip>
          <a:srcRect b="0" l="0" r="0" t="0"/>
          <a:stretch/>
        </p:blipFill>
        <p:spPr>
          <a:xfrm>
            <a:off x="3344649" y="40079"/>
            <a:ext cx="659080" cy="659080"/>
          </a:xfrm>
          <a:prstGeom prst="rect">
            <a:avLst/>
          </a:prstGeom>
          <a:noFill/>
          <a:ln>
            <a:noFill/>
          </a:ln>
        </p:spPr>
      </p:pic>
      <p:pic>
        <p:nvPicPr>
          <p:cNvPr id="399" name="Google Shape;399;p26"/>
          <p:cNvPicPr preferRelativeResize="0"/>
          <p:nvPr/>
        </p:nvPicPr>
        <p:blipFill rotWithShape="1">
          <a:blip r:embed="rId4">
            <a:alphaModFix/>
          </a:blip>
          <a:srcRect b="0" l="0" r="0" t="0"/>
          <a:stretch/>
        </p:blipFill>
        <p:spPr>
          <a:xfrm>
            <a:off x="5410596" y="901315"/>
            <a:ext cx="1780063" cy="858177"/>
          </a:xfrm>
          <a:prstGeom prst="rect">
            <a:avLst/>
          </a:prstGeom>
          <a:noFill/>
          <a:ln>
            <a:noFill/>
          </a:ln>
        </p:spPr>
      </p:pic>
      <p:pic>
        <p:nvPicPr>
          <p:cNvPr id="400" name="Google Shape;400;p26"/>
          <p:cNvPicPr preferRelativeResize="0"/>
          <p:nvPr/>
        </p:nvPicPr>
        <p:blipFill rotWithShape="1">
          <a:blip r:embed="rId5">
            <a:alphaModFix/>
          </a:blip>
          <a:srcRect b="0" l="0" r="0" t="0"/>
          <a:stretch/>
        </p:blipFill>
        <p:spPr>
          <a:xfrm>
            <a:off x="6945892" y="1803796"/>
            <a:ext cx="2075177" cy="598609"/>
          </a:xfrm>
          <a:prstGeom prst="rect">
            <a:avLst/>
          </a:prstGeom>
          <a:noFill/>
          <a:ln>
            <a:noFill/>
          </a:ln>
        </p:spPr>
      </p:pic>
      <p:pic>
        <p:nvPicPr>
          <p:cNvPr id="401" name="Google Shape;401;p26"/>
          <p:cNvPicPr preferRelativeResize="0"/>
          <p:nvPr/>
        </p:nvPicPr>
        <p:blipFill rotWithShape="1">
          <a:blip r:embed="rId6">
            <a:alphaModFix/>
          </a:blip>
          <a:srcRect b="0" l="0" r="0" t="0"/>
          <a:stretch/>
        </p:blipFill>
        <p:spPr>
          <a:xfrm>
            <a:off x="7086853" y="309200"/>
            <a:ext cx="1789593" cy="598609"/>
          </a:xfrm>
          <a:prstGeom prst="rect">
            <a:avLst/>
          </a:prstGeom>
          <a:noFill/>
          <a:ln>
            <a:noFill/>
          </a:ln>
        </p:spPr>
      </p:pic>
      <p:pic>
        <p:nvPicPr>
          <p:cNvPr id="402" name="Google Shape;402;p26"/>
          <p:cNvPicPr preferRelativeResize="0"/>
          <p:nvPr/>
        </p:nvPicPr>
        <p:blipFill rotWithShape="1">
          <a:blip r:embed="rId7">
            <a:alphaModFix/>
          </a:blip>
          <a:srcRect b="0" l="0" r="0" t="0"/>
          <a:stretch/>
        </p:blipFill>
        <p:spPr>
          <a:xfrm>
            <a:off x="5478018" y="2266826"/>
            <a:ext cx="1334678" cy="694033"/>
          </a:xfrm>
          <a:prstGeom prst="rect">
            <a:avLst/>
          </a:prstGeom>
          <a:noFill/>
          <a:ln>
            <a:noFill/>
          </a:ln>
        </p:spPr>
      </p:pic>
      <p:pic>
        <p:nvPicPr>
          <p:cNvPr id="403" name="Google Shape;403;p26"/>
          <p:cNvPicPr preferRelativeResize="0"/>
          <p:nvPr/>
        </p:nvPicPr>
        <p:blipFill rotWithShape="1">
          <a:blip r:embed="rId8">
            <a:alphaModFix/>
          </a:blip>
          <a:srcRect b="0" l="0" r="0" t="0"/>
          <a:stretch/>
        </p:blipFill>
        <p:spPr>
          <a:xfrm>
            <a:off x="7024872" y="3052362"/>
            <a:ext cx="1810665" cy="271600"/>
          </a:xfrm>
          <a:prstGeom prst="rect">
            <a:avLst/>
          </a:prstGeom>
          <a:noFill/>
          <a:ln>
            <a:noFill/>
          </a:ln>
        </p:spPr>
      </p:pic>
      <p:pic>
        <p:nvPicPr>
          <p:cNvPr id="404" name="Google Shape;404;p26"/>
          <p:cNvPicPr preferRelativeResize="0"/>
          <p:nvPr/>
        </p:nvPicPr>
        <p:blipFill rotWithShape="1">
          <a:blip r:embed="rId9">
            <a:alphaModFix/>
          </a:blip>
          <a:srcRect b="0" l="0" r="0" t="0"/>
          <a:stretch/>
        </p:blipFill>
        <p:spPr>
          <a:xfrm>
            <a:off x="5606807" y="3412867"/>
            <a:ext cx="1205889" cy="803926"/>
          </a:xfrm>
          <a:prstGeom prst="rect">
            <a:avLst/>
          </a:prstGeom>
          <a:noFill/>
          <a:ln>
            <a:noFill/>
          </a:ln>
        </p:spPr>
      </p:pic>
      <p:pic>
        <p:nvPicPr>
          <p:cNvPr id="405" name="Google Shape;405;p26"/>
          <p:cNvPicPr preferRelativeResize="0"/>
          <p:nvPr/>
        </p:nvPicPr>
        <p:blipFill rotWithShape="1">
          <a:blip r:embed="rId10">
            <a:alphaModFix/>
          </a:blip>
          <a:srcRect b="0" l="0" r="0" t="0"/>
          <a:stretch/>
        </p:blipFill>
        <p:spPr>
          <a:xfrm>
            <a:off x="6996785" y="4206202"/>
            <a:ext cx="1810666" cy="427960"/>
          </a:xfrm>
          <a:prstGeom prst="rect">
            <a:avLst/>
          </a:prstGeom>
          <a:noFill/>
          <a:ln>
            <a:noFill/>
          </a:ln>
        </p:spPr>
      </p:pic>
      <p:pic>
        <p:nvPicPr>
          <p:cNvPr id="406" name="Google Shape;406;p26"/>
          <p:cNvPicPr preferRelativeResize="0"/>
          <p:nvPr/>
        </p:nvPicPr>
        <p:blipFill rotWithShape="1">
          <a:blip r:embed="rId11">
            <a:alphaModFix/>
          </a:blip>
          <a:srcRect b="0" l="0" r="0" t="0"/>
          <a:stretch/>
        </p:blipFill>
        <p:spPr>
          <a:xfrm>
            <a:off x="5564256" y="4546424"/>
            <a:ext cx="1472742" cy="486006"/>
          </a:xfrm>
          <a:prstGeom prst="rect">
            <a:avLst/>
          </a:prstGeom>
          <a:noFill/>
          <a:ln>
            <a:noFill/>
          </a:ln>
        </p:spPr>
      </p:pic>
      <p:sp>
        <p:nvSpPr>
          <p:cNvPr id="407" name="Google Shape;407;p26"/>
          <p:cNvSpPr txBox="1"/>
          <p:nvPr/>
        </p:nvSpPr>
        <p:spPr>
          <a:xfrm>
            <a:off x="631950" y="40075"/>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4" name="Google Shape;414;p27"/>
          <p:cNvPicPr preferRelativeResize="0"/>
          <p:nvPr/>
        </p:nvPicPr>
        <p:blipFill>
          <a:blip r:embed="rId3">
            <a:alphaModFix/>
          </a:blip>
          <a:stretch>
            <a:fillRect/>
          </a:stretch>
        </p:blipFill>
        <p:spPr>
          <a:xfrm>
            <a:off x="182350" y="109825"/>
            <a:ext cx="8779298" cy="4849926"/>
          </a:xfrm>
          <a:prstGeom prst="rect">
            <a:avLst/>
          </a:prstGeom>
          <a:noFill/>
          <a:ln>
            <a:noFill/>
          </a:ln>
        </p:spPr>
      </p:pic>
      <p:sp>
        <p:nvSpPr>
          <p:cNvPr id="415" name="Google Shape;415;p27"/>
          <p:cNvSpPr txBox="1"/>
          <p:nvPr/>
        </p:nvSpPr>
        <p:spPr>
          <a:xfrm>
            <a:off x="3264500" y="18665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AFA"/>
        </a:solidFill>
      </p:bgPr>
    </p:bg>
    <p:spTree>
      <p:nvGrpSpPr>
        <p:cNvPr id="419" name="Shape 419"/>
        <p:cNvGrpSpPr/>
        <p:nvPr/>
      </p:nvGrpSpPr>
      <p:grpSpPr>
        <a:xfrm>
          <a:off x="0" y="0"/>
          <a:ext cx="0" cy="0"/>
          <a:chOff x="0" y="0"/>
          <a:chExt cx="0" cy="0"/>
        </a:xfrm>
      </p:grpSpPr>
      <p:sp>
        <p:nvSpPr>
          <p:cNvPr id="420" name="Google Shape;420;p28"/>
          <p:cNvSpPr txBox="1"/>
          <p:nvPr>
            <p:ph type="ctrTitle"/>
          </p:nvPr>
        </p:nvSpPr>
        <p:spPr>
          <a:xfrm>
            <a:off x="5180650" y="5335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400"/>
              <a:t>Data acquisition &amp; data Cleaning</a:t>
            </a:r>
            <a:endParaRPr sz="2400"/>
          </a:p>
        </p:txBody>
      </p:sp>
      <p:sp>
        <p:nvSpPr>
          <p:cNvPr id="421" name="Google Shape;421;p28"/>
          <p:cNvSpPr txBox="1"/>
          <p:nvPr>
            <p:ph idx="1" type="subTitle"/>
          </p:nvPr>
        </p:nvSpPr>
        <p:spPr>
          <a:xfrm flipH="1">
            <a:off x="3315900" y="1251900"/>
            <a:ext cx="5828100" cy="2901600"/>
          </a:xfrm>
          <a:prstGeom prst="rect">
            <a:avLst/>
          </a:prstGeom>
        </p:spPr>
        <p:txBody>
          <a:bodyPr anchorCtr="0" anchor="ctr" bIns="0" lIns="91425" spcFirstLastPara="1" rIns="91425" wrap="square" tIns="234000">
            <a:noAutofit/>
          </a:bodyPr>
          <a:lstStyle/>
          <a:p>
            <a:pPr indent="-317500" lvl="0" marL="914400" rtl="0" algn="l">
              <a:spcBef>
                <a:spcPts val="0"/>
              </a:spcBef>
              <a:spcAft>
                <a:spcPts val="0"/>
              </a:spcAft>
              <a:buClr>
                <a:srgbClr val="434343"/>
              </a:buClr>
              <a:buSzPts val="1400"/>
              <a:buFont typeface="Anaheim"/>
              <a:buAutoNum type="arabicPeriod"/>
            </a:pPr>
            <a:r>
              <a:rPr b="1" lang="en" sz="1400"/>
              <a:t>Source</a:t>
            </a:r>
            <a:r>
              <a:rPr lang="en" sz="1400"/>
              <a:t>: </a:t>
            </a:r>
            <a:r>
              <a:rPr lang="en" sz="1400" u="sng">
                <a:solidFill>
                  <a:schemeClr val="hlink"/>
                </a:solidFill>
                <a:hlinkClick r:id="rId3"/>
              </a:rPr>
              <a:t>Federal Reserve Website</a:t>
            </a:r>
            <a:endParaRPr sz="1400"/>
          </a:p>
          <a:p>
            <a:pPr indent="-317500" lvl="0" marL="914400" rtl="0" algn="l">
              <a:spcBef>
                <a:spcPts val="0"/>
              </a:spcBef>
              <a:spcAft>
                <a:spcPts val="0"/>
              </a:spcAft>
              <a:buClr>
                <a:srgbClr val="434343"/>
              </a:buClr>
              <a:buSzPts val="1400"/>
              <a:buFont typeface="Anaheim"/>
              <a:buAutoNum type="arabicPeriod"/>
            </a:pPr>
            <a:r>
              <a:rPr b="1" lang="en" sz="1400"/>
              <a:t>Number of Speeches: </a:t>
            </a:r>
            <a:r>
              <a:rPr b="1" lang="en" sz="1400">
                <a:solidFill>
                  <a:srgbClr val="FF0000"/>
                </a:solidFill>
              </a:rPr>
              <a:t>1,432</a:t>
            </a:r>
            <a:endParaRPr b="1" sz="1400">
              <a:solidFill>
                <a:srgbClr val="FF0000"/>
              </a:solidFill>
            </a:endParaRPr>
          </a:p>
          <a:p>
            <a:pPr indent="-317500" lvl="0" marL="914400" rtl="0" algn="l">
              <a:spcBef>
                <a:spcPts val="0"/>
              </a:spcBef>
              <a:spcAft>
                <a:spcPts val="0"/>
              </a:spcAft>
              <a:buSzPts val="1400"/>
              <a:buFont typeface="Anaheim"/>
              <a:buAutoNum type="arabicPeriod"/>
            </a:pPr>
            <a:r>
              <a:rPr b="1" lang="en" sz="1400"/>
              <a:t>Range of Years: </a:t>
            </a:r>
            <a:r>
              <a:rPr b="1" lang="en" sz="1400">
                <a:solidFill>
                  <a:srgbClr val="FF0000"/>
                </a:solidFill>
              </a:rPr>
              <a:t>1996 - 2019</a:t>
            </a:r>
            <a:r>
              <a:rPr lang="en" sz="1400"/>
              <a:t> (approx. 60 speeches per year)</a:t>
            </a:r>
            <a:endParaRPr sz="1400"/>
          </a:p>
          <a:p>
            <a:pPr indent="-317500" lvl="0" marL="914400" rtl="0" algn="l">
              <a:spcBef>
                <a:spcPts val="0"/>
              </a:spcBef>
              <a:spcAft>
                <a:spcPts val="0"/>
              </a:spcAft>
              <a:buSzPts val="1400"/>
              <a:buFont typeface="Anaheim"/>
              <a:buAutoNum type="arabicPeriod"/>
            </a:pPr>
            <a:r>
              <a:rPr b="1" lang="en" sz="1400"/>
              <a:t>Size of speech: </a:t>
            </a:r>
            <a:r>
              <a:rPr lang="en" sz="1400"/>
              <a:t>Approx. </a:t>
            </a:r>
            <a:r>
              <a:rPr b="1" lang="en" sz="1400">
                <a:solidFill>
                  <a:srgbClr val="FF0000"/>
                </a:solidFill>
              </a:rPr>
              <a:t>1800</a:t>
            </a:r>
            <a:r>
              <a:rPr lang="en" sz="1400"/>
              <a:t> words</a:t>
            </a:r>
            <a:endParaRPr sz="1400"/>
          </a:p>
          <a:p>
            <a:pPr indent="-317500" lvl="0" marL="914400" rtl="0" algn="l">
              <a:spcBef>
                <a:spcPts val="0"/>
              </a:spcBef>
              <a:spcAft>
                <a:spcPts val="0"/>
              </a:spcAft>
              <a:buSzPts val="1400"/>
              <a:buFont typeface="Anaheim"/>
              <a:buAutoNum type="arabicPeriod"/>
            </a:pPr>
            <a:r>
              <a:rPr b="1" lang="en" sz="1400"/>
              <a:t>Data Cleaning Process</a:t>
            </a:r>
            <a:r>
              <a:rPr lang="en" sz="1400"/>
              <a:t>:</a:t>
            </a:r>
            <a:endParaRPr sz="1400"/>
          </a:p>
          <a:p>
            <a:pPr indent="-317500" lvl="1" marL="1828800" rtl="0" algn="l">
              <a:spcBef>
                <a:spcPts val="0"/>
              </a:spcBef>
              <a:spcAft>
                <a:spcPts val="0"/>
              </a:spcAft>
              <a:buSzPts val="1400"/>
              <a:buFont typeface="Anaheim"/>
              <a:buAutoNum type="alphaLcPeriod"/>
            </a:pPr>
            <a:r>
              <a:rPr lang="en">
                <a:latin typeface="Anaheim"/>
                <a:ea typeface="Anaheim"/>
                <a:cs typeface="Anaheim"/>
                <a:sym typeface="Anaheim"/>
              </a:rPr>
              <a:t>Removed </a:t>
            </a:r>
            <a:r>
              <a:rPr b="1" lang="en">
                <a:solidFill>
                  <a:srgbClr val="FF0000"/>
                </a:solidFill>
                <a:latin typeface="Anaheim"/>
                <a:ea typeface="Anaheim"/>
                <a:cs typeface="Anaheim"/>
                <a:sym typeface="Anaheim"/>
              </a:rPr>
              <a:t>punctuation</a:t>
            </a:r>
            <a:endParaRPr b="1">
              <a:solidFill>
                <a:srgbClr val="FF0000"/>
              </a:solidFill>
              <a:latin typeface="Anaheim"/>
              <a:ea typeface="Anaheim"/>
              <a:cs typeface="Anaheim"/>
              <a:sym typeface="Anaheim"/>
            </a:endParaRPr>
          </a:p>
          <a:p>
            <a:pPr indent="-317500" lvl="1" marL="1828800" rtl="0" algn="l">
              <a:spcBef>
                <a:spcPts val="0"/>
              </a:spcBef>
              <a:spcAft>
                <a:spcPts val="0"/>
              </a:spcAft>
              <a:buSzPts val="1400"/>
              <a:buFont typeface="Anaheim"/>
              <a:buAutoNum type="alphaLcPeriod"/>
            </a:pPr>
            <a:r>
              <a:rPr lang="en">
                <a:latin typeface="Anaheim"/>
                <a:ea typeface="Anaheim"/>
                <a:cs typeface="Anaheim"/>
                <a:sym typeface="Anaheim"/>
              </a:rPr>
              <a:t>Removed all </a:t>
            </a:r>
            <a:r>
              <a:rPr b="1" lang="en">
                <a:solidFill>
                  <a:srgbClr val="FF0000"/>
                </a:solidFill>
                <a:latin typeface="Anaheim"/>
                <a:ea typeface="Anaheim"/>
                <a:cs typeface="Anaheim"/>
                <a:sym typeface="Anaheim"/>
              </a:rPr>
              <a:t>numbers</a:t>
            </a:r>
            <a:endParaRPr b="1">
              <a:solidFill>
                <a:srgbClr val="FF0000"/>
              </a:solidFill>
              <a:latin typeface="Anaheim"/>
              <a:ea typeface="Anaheim"/>
              <a:cs typeface="Anaheim"/>
              <a:sym typeface="Anaheim"/>
            </a:endParaRPr>
          </a:p>
          <a:p>
            <a:pPr indent="-317500" lvl="1" marL="1828800" rtl="0" algn="l">
              <a:spcBef>
                <a:spcPts val="0"/>
              </a:spcBef>
              <a:spcAft>
                <a:spcPts val="0"/>
              </a:spcAft>
              <a:buSzPts val="1400"/>
              <a:buFont typeface="Anaheim"/>
              <a:buAutoNum type="alphaLcPeriod"/>
            </a:pPr>
            <a:r>
              <a:rPr lang="en">
                <a:latin typeface="Anaheim"/>
                <a:ea typeface="Anaheim"/>
                <a:cs typeface="Anaheim"/>
                <a:sym typeface="Anaheim"/>
              </a:rPr>
              <a:t>Removed </a:t>
            </a:r>
            <a:r>
              <a:rPr b="1" lang="en">
                <a:solidFill>
                  <a:srgbClr val="FF0000"/>
                </a:solidFill>
                <a:latin typeface="Anaheim"/>
                <a:ea typeface="Anaheim"/>
                <a:cs typeface="Anaheim"/>
                <a:sym typeface="Anaheim"/>
              </a:rPr>
              <a:t>references</a:t>
            </a:r>
            <a:r>
              <a:rPr lang="en">
                <a:latin typeface="Anaheim"/>
                <a:ea typeface="Anaheim"/>
                <a:cs typeface="Anaheim"/>
                <a:sym typeface="Anaheim"/>
              </a:rPr>
              <a:t> (where necessary)</a:t>
            </a:r>
            <a:endParaRPr>
              <a:latin typeface="Anaheim"/>
              <a:ea typeface="Anaheim"/>
              <a:cs typeface="Anaheim"/>
              <a:sym typeface="Anaheim"/>
            </a:endParaRPr>
          </a:p>
          <a:p>
            <a:pPr indent="-317500" lvl="1" marL="1828800" rtl="0" algn="l">
              <a:spcBef>
                <a:spcPts val="0"/>
              </a:spcBef>
              <a:spcAft>
                <a:spcPts val="0"/>
              </a:spcAft>
              <a:buSzPts val="1400"/>
              <a:buFont typeface="Anaheim"/>
              <a:buAutoNum type="alphaLcPeriod"/>
            </a:pPr>
            <a:r>
              <a:rPr lang="en">
                <a:latin typeface="Anaheim"/>
                <a:ea typeface="Anaheim"/>
                <a:cs typeface="Anaheim"/>
                <a:sym typeface="Anaheim"/>
              </a:rPr>
              <a:t>Fixed </a:t>
            </a:r>
            <a:r>
              <a:rPr b="1" lang="en">
                <a:solidFill>
                  <a:srgbClr val="FF0000"/>
                </a:solidFill>
                <a:latin typeface="Anaheim"/>
                <a:ea typeface="Anaheim"/>
                <a:cs typeface="Anaheim"/>
                <a:sym typeface="Anaheim"/>
              </a:rPr>
              <a:t>case</a:t>
            </a:r>
            <a:r>
              <a:rPr lang="en">
                <a:latin typeface="Anaheim"/>
                <a:ea typeface="Anaheim"/>
                <a:cs typeface="Anaheim"/>
                <a:sym typeface="Anaheim"/>
              </a:rPr>
              <a:t> (all lower case)</a:t>
            </a:r>
            <a:endParaRPr>
              <a:latin typeface="Anaheim"/>
              <a:ea typeface="Anaheim"/>
              <a:cs typeface="Anaheim"/>
              <a:sym typeface="Anaheim"/>
            </a:endParaRPr>
          </a:p>
          <a:p>
            <a:pPr indent="-317500" lvl="1" marL="1828800" rtl="0" algn="l">
              <a:spcBef>
                <a:spcPts val="0"/>
              </a:spcBef>
              <a:spcAft>
                <a:spcPts val="0"/>
              </a:spcAft>
              <a:buSzPts val="1400"/>
              <a:buFont typeface="Anaheim"/>
              <a:buAutoNum type="alphaLcPeriod"/>
            </a:pPr>
            <a:r>
              <a:rPr b="1" lang="en">
                <a:solidFill>
                  <a:srgbClr val="FF0000"/>
                </a:solidFill>
                <a:latin typeface="Anaheim"/>
                <a:ea typeface="Anaheim"/>
                <a:cs typeface="Anaheim"/>
                <a:sym typeface="Anaheim"/>
              </a:rPr>
              <a:t>Tokenized</a:t>
            </a:r>
            <a:r>
              <a:rPr lang="en">
                <a:latin typeface="Anaheim"/>
                <a:ea typeface="Anaheim"/>
                <a:cs typeface="Anaheim"/>
                <a:sym typeface="Anaheim"/>
              </a:rPr>
              <a:t> words (using nltk)</a:t>
            </a:r>
            <a:endParaRPr>
              <a:latin typeface="Anaheim"/>
              <a:ea typeface="Anaheim"/>
              <a:cs typeface="Anaheim"/>
              <a:sym typeface="Anaheim"/>
            </a:endParaRPr>
          </a:p>
          <a:p>
            <a:pPr indent="-317500" lvl="1" marL="1828800" rtl="0" algn="l">
              <a:spcBef>
                <a:spcPts val="0"/>
              </a:spcBef>
              <a:spcAft>
                <a:spcPts val="0"/>
              </a:spcAft>
              <a:buSzPts val="1400"/>
              <a:buFont typeface="Anaheim"/>
              <a:buAutoNum type="alphaLcPeriod"/>
            </a:pPr>
            <a:r>
              <a:rPr b="1" lang="en">
                <a:solidFill>
                  <a:srgbClr val="FF0000"/>
                </a:solidFill>
                <a:latin typeface="Anaheim"/>
                <a:ea typeface="Anaheim"/>
                <a:cs typeface="Anaheim"/>
                <a:sym typeface="Anaheim"/>
              </a:rPr>
              <a:t>Lemmatized</a:t>
            </a:r>
            <a:r>
              <a:rPr lang="en">
                <a:latin typeface="Anaheim"/>
                <a:ea typeface="Anaheim"/>
                <a:cs typeface="Anaheim"/>
                <a:sym typeface="Anaheim"/>
              </a:rPr>
              <a:t> words (using nltk + POS)</a:t>
            </a:r>
            <a:endParaRPr>
              <a:latin typeface="Anaheim"/>
              <a:ea typeface="Anaheim"/>
              <a:cs typeface="Anaheim"/>
              <a:sym typeface="Anaheim"/>
            </a:endParaRPr>
          </a:p>
        </p:txBody>
      </p:sp>
      <p:pic>
        <p:nvPicPr>
          <p:cNvPr id="422" name="Google Shape;422;p28"/>
          <p:cNvPicPr preferRelativeResize="0"/>
          <p:nvPr/>
        </p:nvPicPr>
        <p:blipFill>
          <a:blip r:embed="rId4">
            <a:alphaModFix/>
          </a:blip>
          <a:stretch>
            <a:fillRect/>
          </a:stretch>
        </p:blipFill>
        <p:spPr>
          <a:xfrm>
            <a:off x="202875" y="1315875"/>
            <a:ext cx="3479750" cy="2837625"/>
          </a:xfrm>
          <a:prstGeom prst="rect">
            <a:avLst/>
          </a:prstGeom>
          <a:noFill/>
          <a:ln>
            <a:noFill/>
          </a:ln>
        </p:spPr>
      </p:pic>
      <p:sp>
        <p:nvSpPr>
          <p:cNvPr id="423" name="Google Shape;423;p28"/>
          <p:cNvSpPr txBox="1"/>
          <p:nvPr/>
        </p:nvSpPr>
        <p:spPr>
          <a:xfrm>
            <a:off x="729200" y="18665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F3E5">
            <a:alpha val="29620"/>
          </a:srgbClr>
        </a:solidFill>
      </p:bgPr>
    </p:bg>
    <p:spTree>
      <p:nvGrpSpPr>
        <p:cNvPr id="427" name="Shape 427"/>
        <p:cNvGrpSpPr/>
        <p:nvPr/>
      </p:nvGrpSpPr>
      <p:grpSpPr>
        <a:xfrm>
          <a:off x="0" y="0"/>
          <a:ext cx="0" cy="0"/>
          <a:chOff x="0" y="0"/>
          <a:chExt cx="0" cy="0"/>
        </a:xfrm>
      </p:grpSpPr>
      <p:pic>
        <p:nvPicPr>
          <p:cNvPr id="428" name="Google Shape;428;p29"/>
          <p:cNvPicPr preferRelativeResize="0"/>
          <p:nvPr/>
        </p:nvPicPr>
        <p:blipFill>
          <a:blip r:embed="rId3">
            <a:alphaModFix/>
          </a:blip>
          <a:stretch>
            <a:fillRect/>
          </a:stretch>
        </p:blipFill>
        <p:spPr>
          <a:xfrm>
            <a:off x="757150" y="2062075"/>
            <a:ext cx="3495000" cy="2141449"/>
          </a:xfrm>
          <a:prstGeom prst="rect">
            <a:avLst/>
          </a:prstGeom>
          <a:noFill/>
          <a:ln cap="flat" cmpd="sng" w="9525">
            <a:solidFill>
              <a:schemeClr val="dk2"/>
            </a:solidFill>
            <a:prstDash val="solid"/>
            <a:round/>
            <a:headEnd len="sm" w="sm" type="none"/>
            <a:tailEnd len="sm" w="sm" type="none"/>
          </a:ln>
        </p:spPr>
      </p:pic>
      <p:sp>
        <p:nvSpPr>
          <p:cNvPr id="429" name="Google Shape;429;p29"/>
          <p:cNvSpPr/>
          <p:nvPr/>
        </p:nvSpPr>
        <p:spPr>
          <a:xfrm>
            <a:off x="1129325" y="66663"/>
            <a:ext cx="2700600" cy="18117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29"/>
          <p:cNvCxnSpPr/>
          <p:nvPr/>
        </p:nvCxnSpPr>
        <p:spPr>
          <a:xfrm>
            <a:off x="1954125" y="515331"/>
            <a:ext cx="1412400" cy="0"/>
          </a:xfrm>
          <a:prstGeom prst="straightConnector1">
            <a:avLst/>
          </a:prstGeom>
          <a:noFill/>
          <a:ln cap="flat" cmpd="sng" w="19050">
            <a:solidFill>
              <a:srgbClr val="FDF3E5"/>
            </a:solidFill>
            <a:prstDash val="solid"/>
            <a:round/>
            <a:headEnd len="med" w="med" type="none"/>
            <a:tailEnd len="med" w="med" type="none"/>
          </a:ln>
        </p:spPr>
      </p:cxnSp>
      <p:sp>
        <p:nvSpPr>
          <p:cNvPr id="431" name="Google Shape;431;p29"/>
          <p:cNvSpPr txBox="1"/>
          <p:nvPr/>
        </p:nvSpPr>
        <p:spPr>
          <a:xfrm>
            <a:off x="2272121" y="225238"/>
            <a:ext cx="1094400" cy="294600"/>
          </a:xfrm>
          <a:prstGeom prst="rect">
            <a:avLst/>
          </a:prstGeom>
          <a:noFill/>
          <a:ln>
            <a:noFill/>
          </a:ln>
        </p:spPr>
        <p:txBody>
          <a:bodyPr anchorCtr="0" anchor="t" bIns="0" lIns="0" spcFirstLastPara="1" rIns="0" wrap="square" tIns="4775">
            <a:noAutofit/>
          </a:bodyPr>
          <a:lstStyle/>
          <a:p>
            <a:pPr indent="0" lvl="0" marL="0" marR="0" rtl="0" algn="r">
              <a:lnSpc>
                <a:spcPct val="100000"/>
              </a:lnSpc>
              <a:spcBef>
                <a:spcPts val="0"/>
              </a:spcBef>
              <a:spcAft>
                <a:spcPts val="0"/>
              </a:spcAft>
              <a:buClr>
                <a:srgbClr val="000000"/>
              </a:buClr>
              <a:buFont typeface="Arial"/>
              <a:buNone/>
            </a:pPr>
            <a:r>
              <a:rPr b="1" lang="en">
                <a:solidFill>
                  <a:srgbClr val="FDF3E5"/>
                </a:solidFill>
                <a:latin typeface="Josefin Sans"/>
                <a:ea typeface="Josefin Sans"/>
                <a:cs typeface="Josefin Sans"/>
                <a:sym typeface="Josefin Sans"/>
              </a:rPr>
              <a:t>Dataset</a:t>
            </a:r>
            <a:endParaRPr b="1" sz="1100">
              <a:solidFill>
                <a:srgbClr val="FDF3E5"/>
              </a:solidFill>
              <a:latin typeface="Josefin Sans"/>
              <a:ea typeface="Josefin Sans"/>
              <a:cs typeface="Josefin Sans"/>
              <a:sym typeface="Josefin Sans"/>
            </a:endParaRPr>
          </a:p>
        </p:txBody>
      </p:sp>
      <p:sp>
        <p:nvSpPr>
          <p:cNvPr id="432" name="Google Shape;432;p29"/>
          <p:cNvSpPr txBox="1"/>
          <p:nvPr/>
        </p:nvSpPr>
        <p:spPr>
          <a:xfrm>
            <a:off x="1179375" y="565600"/>
            <a:ext cx="2700600" cy="9000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b="1" lang="en" sz="1600">
                <a:solidFill>
                  <a:srgbClr val="FDF3E5"/>
                </a:solidFill>
                <a:latin typeface="Josefin Slab"/>
                <a:ea typeface="Josefin Slab"/>
                <a:cs typeface="Josefin Slab"/>
                <a:sym typeface="Josefin Slab"/>
              </a:rPr>
              <a:t>over 100 millions</a:t>
            </a:r>
            <a:r>
              <a:rPr lang="en" sz="1600">
                <a:solidFill>
                  <a:srgbClr val="FDF3E5"/>
                </a:solidFill>
                <a:latin typeface="Josefin Slab SemiBold"/>
                <a:ea typeface="Josefin Slab SemiBold"/>
                <a:cs typeface="Josefin Slab SemiBold"/>
                <a:sym typeface="Josefin Slab SemiBold"/>
              </a:rPr>
              <a:t> of taxi pick-ups from 2018</a:t>
            </a:r>
            <a:endParaRPr sz="1600">
              <a:solidFill>
                <a:srgbClr val="FDF3E5"/>
              </a:solidFill>
              <a:latin typeface="Josefin Slab SemiBold"/>
              <a:ea typeface="Josefin Slab SemiBold"/>
              <a:cs typeface="Josefin Slab SemiBold"/>
              <a:sym typeface="Josefin Slab SemiBold"/>
            </a:endParaRPr>
          </a:p>
          <a:p>
            <a:pPr indent="0" lvl="0" marL="0" marR="0" rtl="0" algn="ctr">
              <a:lnSpc>
                <a:spcPct val="100000"/>
              </a:lnSpc>
              <a:spcBef>
                <a:spcPts val="0"/>
              </a:spcBef>
              <a:spcAft>
                <a:spcPts val="0"/>
              </a:spcAft>
              <a:buNone/>
            </a:pPr>
            <a:r>
              <a:t/>
            </a:r>
            <a:endParaRPr sz="600">
              <a:solidFill>
                <a:srgbClr val="FDF3E5"/>
              </a:solidFill>
              <a:latin typeface="Josefin Slab SemiBold"/>
              <a:ea typeface="Josefin Slab SemiBold"/>
              <a:cs typeface="Josefin Slab SemiBold"/>
              <a:sym typeface="Josefin Slab SemiBold"/>
            </a:endParaRPr>
          </a:p>
          <a:p>
            <a:pPr indent="0" lvl="0" marL="0" marR="0" rtl="0" algn="ctr">
              <a:lnSpc>
                <a:spcPct val="100000"/>
              </a:lnSpc>
              <a:spcBef>
                <a:spcPts val="0"/>
              </a:spcBef>
              <a:spcAft>
                <a:spcPts val="0"/>
              </a:spcAft>
              <a:buNone/>
            </a:pPr>
            <a:r>
              <a:rPr lang="en" sz="1600">
                <a:solidFill>
                  <a:srgbClr val="FDF3E5"/>
                </a:solidFill>
                <a:latin typeface="Josefin Slab SemiBold"/>
                <a:ea typeface="Josefin Slab SemiBold"/>
                <a:cs typeface="Josefin Slab SemiBold"/>
                <a:sym typeface="Josefin Slab SemiBold"/>
              </a:rPr>
              <a:t>Used Dask for parallel computing on Google Cloud</a:t>
            </a:r>
            <a:endParaRPr sz="1600">
              <a:solidFill>
                <a:srgbClr val="FDF3E5"/>
              </a:solidFill>
              <a:latin typeface="Josefin Slab SemiBold"/>
              <a:ea typeface="Josefin Slab SemiBold"/>
              <a:cs typeface="Josefin Slab SemiBold"/>
              <a:sym typeface="Josefin Slab SemiBold"/>
            </a:endParaRPr>
          </a:p>
          <a:p>
            <a:pPr indent="0" lvl="0" marL="0" marR="0" rtl="0" algn="l">
              <a:lnSpc>
                <a:spcPct val="100000"/>
              </a:lnSpc>
              <a:spcBef>
                <a:spcPts val="0"/>
              </a:spcBef>
              <a:spcAft>
                <a:spcPts val="0"/>
              </a:spcAft>
              <a:buNone/>
            </a:pPr>
            <a:r>
              <a:t/>
            </a:r>
            <a:endParaRPr sz="1600">
              <a:solidFill>
                <a:srgbClr val="FDF3E5"/>
              </a:solidFill>
              <a:latin typeface="Josefin Slab SemiBold"/>
              <a:ea typeface="Josefin Slab SemiBold"/>
              <a:cs typeface="Josefin Slab SemiBold"/>
              <a:sym typeface="Josefin Slab SemiBold"/>
            </a:endParaRPr>
          </a:p>
        </p:txBody>
      </p:sp>
      <p:sp>
        <p:nvSpPr>
          <p:cNvPr id="433" name="Google Shape;433;p29"/>
          <p:cNvSpPr txBox="1"/>
          <p:nvPr>
            <p:ph idx="12" type="sldNum"/>
          </p:nvPr>
        </p:nvSpPr>
        <p:spPr>
          <a:xfrm>
            <a:off x="7887614" y="47313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29"/>
          <p:cNvSpPr txBox="1"/>
          <p:nvPr>
            <p:ph type="ctrTitle"/>
          </p:nvPr>
        </p:nvSpPr>
        <p:spPr>
          <a:xfrm>
            <a:off x="7414050" y="129625"/>
            <a:ext cx="1022400" cy="4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DATASET OVERVIEW</a:t>
            </a:r>
            <a:endParaRPr/>
          </a:p>
        </p:txBody>
      </p:sp>
      <p:pic>
        <p:nvPicPr>
          <p:cNvPr id="435" name="Google Shape;435;p29"/>
          <p:cNvPicPr preferRelativeResize="0"/>
          <p:nvPr/>
        </p:nvPicPr>
        <p:blipFill>
          <a:blip r:embed="rId4">
            <a:alphaModFix/>
          </a:blip>
          <a:stretch>
            <a:fillRect/>
          </a:stretch>
        </p:blipFill>
        <p:spPr>
          <a:xfrm>
            <a:off x="5019188" y="3425150"/>
            <a:ext cx="3494999" cy="1598852"/>
          </a:xfrm>
          <a:prstGeom prst="rect">
            <a:avLst/>
          </a:prstGeom>
          <a:noFill/>
          <a:ln cap="flat" cmpd="sng" w="9525">
            <a:solidFill>
              <a:schemeClr val="dk2"/>
            </a:solidFill>
            <a:prstDash val="solid"/>
            <a:round/>
            <a:headEnd len="sm" w="sm" type="none"/>
            <a:tailEnd len="sm" w="sm" type="none"/>
          </a:ln>
        </p:spPr>
      </p:pic>
      <p:sp>
        <p:nvSpPr>
          <p:cNvPr id="436" name="Google Shape;436;p29"/>
          <p:cNvSpPr/>
          <p:nvPr/>
        </p:nvSpPr>
        <p:spPr>
          <a:xfrm>
            <a:off x="757150" y="2062075"/>
            <a:ext cx="34950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38987"/>
                </a:solidFill>
                <a:latin typeface="Josefin Sans"/>
                <a:ea typeface="Josefin Sans"/>
                <a:cs typeface="Josefin Sans"/>
                <a:sym typeface="Josefin Sans"/>
              </a:rPr>
              <a:t>Hourly average trip distance</a:t>
            </a:r>
            <a:endParaRPr/>
          </a:p>
        </p:txBody>
      </p:sp>
      <p:sp>
        <p:nvSpPr>
          <p:cNvPr id="437" name="Google Shape;437;p29"/>
          <p:cNvSpPr/>
          <p:nvPr/>
        </p:nvSpPr>
        <p:spPr>
          <a:xfrm>
            <a:off x="5019175" y="3034150"/>
            <a:ext cx="3495000" cy="393600"/>
          </a:xfrm>
          <a:prstGeom prst="rect">
            <a:avLst/>
          </a:prstGeom>
          <a:solidFill>
            <a:schemeClr val="lt2"/>
          </a:solidFill>
          <a:ln cap="flat" cmpd="sng" w="9525">
            <a:solidFill>
              <a:srgbClr val="7373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38987"/>
                </a:solidFill>
                <a:latin typeface="Josefin Sans"/>
                <a:ea typeface="Josefin Sans"/>
                <a:cs typeface="Josefin Sans"/>
                <a:sym typeface="Josefin Sans"/>
              </a:rPr>
              <a:t>Taxi pickup demand in April 2018</a:t>
            </a:r>
            <a:endParaRPr/>
          </a:p>
        </p:txBody>
      </p:sp>
      <p:grpSp>
        <p:nvGrpSpPr>
          <p:cNvPr id="438" name="Google Shape;438;p29"/>
          <p:cNvGrpSpPr/>
          <p:nvPr/>
        </p:nvGrpSpPr>
        <p:grpSpPr>
          <a:xfrm>
            <a:off x="756850" y="4379088"/>
            <a:ext cx="3495600" cy="764400"/>
            <a:chOff x="5210800" y="4089175"/>
            <a:chExt cx="3495600" cy="764400"/>
          </a:xfrm>
        </p:grpSpPr>
        <p:sp>
          <p:nvSpPr>
            <p:cNvPr id="439" name="Google Shape;439;p29"/>
            <p:cNvSpPr/>
            <p:nvPr/>
          </p:nvSpPr>
          <p:spPr>
            <a:xfrm>
              <a:off x="5211400" y="4089175"/>
              <a:ext cx="3495000" cy="764400"/>
            </a:xfrm>
            <a:prstGeom prst="rect">
              <a:avLst/>
            </a:prstGeom>
            <a:solidFill>
              <a:srgbClr val="FFB8A5"/>
            </a:solidFill>
            <a:ln cap="flat" cmpd="sng" w="19050">
              <a:solidFill>
                <a:srgbClr val="FFB8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491"/>
                </a:solidFill>
              </a:endParaRPr>
            </a:p>
          </p:txBody>
        </p:sp>
        <p:sp>
          <p:nvSpPr>
            <p:cNvPr id="440" name="Google Shape;440;p29"/>
            <p:cNvSpPr txBox="1"/>
            <p:nvPr/>
          </p:nvSpPr>
          <p:spPr>
            <a:xfrm>
              <a:off x="5210800" y="4089175"/>
              <a:ext cx="3495000" cy="76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338987"/>
                  </a:solidFill>
                  <a:latin typeface="Josefin Slab SemiBold"/>
                  <a:ea typeface="Josefin Slab SemiBold"/>
                  <a:cs typeface="Josefin Slab SemiBold"/>
                  <a:sym typeface="Josefin Slab SemiBold"/>
                </a:rPr>
                <a:t>High daily and weekly seasonality visible in all of variables</a:t>
              </a:r>
              <a:endParaRPr sz="1600">
                <a:solidFill>
                  <a:srgbClr val="338987"/>
                </a:solidFill>
                <a:latin typeface="Josefin Slab SemiBold"/>
                <a:ea typeface="Josefin Slab SemiBold"/>
                <a:cs typeface="Josefin Slab SemiBold"/>
                <a:sym typeface="Josefin Slab SemiBold"/>
              </a:endParaRPr>
            </a:p>
          </p:txBody>
        </p:sp>
      </p:grpSp>
      <p:cxnSp>
        <p:nvCxnSpPr>
          <p:cNvPr id="441" name="Google Shape;441;p29"/>
          <p:cNvCxnSpPr/>
          <p:nvPr/>
        </p:nvCxnSpPr>
        <p:spPr>
          <a:xfrm flipH="1">
            <a:off x="1864600" y="2896750"/>
            <a:ext cx="549300" cy="137400"/>
          </a:xfrm>
          <a:prstGeom prst="straightConnector1">
            <a:avLst/>
          </a:prstGeom>
          <a:noFill/>
          <a:ln cap="flat" cmpd="sng" w="9525">
            <a:solidFill>
              <a:srgbClr val="737373"/>
            </a:solidFill>
            <a:prstDash val="solid"/>
            <a:round/>
            <a:headEnd len="med" w="med" type="none"/>
            <a:tailEnd len="med" w="med" type="triangle"/>
          </a:ln>
        </p:spPr>
      </p:cxnSp>
      <p:sp>
        <p:nvSpPr>
          <p:cNvPr id="442" name="Google Shape;442;p29"/>
          <p:cNvSpPr txBox="1"/>
          <p:nvPr/>
        </p:nvSpPr>
        <p:spPr>
          <a:xfrm>
            <a:off x="2210925" y="2571488"/>
            <a:ext cx="11451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4242"/>
                </a:solidFill>
                <a:latin typeface="Josefin Slab SemiBold"/>
                <a:ea typeface="Josefin Slab SemiBold"/>
                <a:cs typeface="Josefin Slab SemiBold"/>
                <a:sym typeface="Josefin Slab SemiBold"/>
              </a:rPr>
              <a:t>weekend</a:t>
            </a:r>
            <a:endParaRPr>
              <a:solidFill>
                <a:srgbClr val="424242"/>
              </a:solidFill>
              <a:latin typeface="Josefin Slab SemiBold"/>
              <a:ea typeface="Josefin Slab SemiBold"/>
              <a:cs typeface="Josefin Slab SemiBold"/>
              <a:sym typeface="Josefin Slab SemiBold"/>
            </a:endParaRPr>
          </a:p>
        </p:txBody>
      </p:sp>
      <p:pic>
        <p:nvPicPr>
          <p:cNvPr id="443" name="Google Shape;443;p29"/>
          <p:cNvPicPr preferRelativeResize="0"/>
          <p:nvPr/>
        </p:nvPicPr>
        <p:blipFill>
          <a:blip r:embed="rId5">
            <a:alphaModFix/>
          </a:blip>
          <a:stretch>
            <a:fillRect/>
          </a:stretch>
        </p:blipFill>
        <p:spPr>
          <a:xfrm>
            <a:off x="5051675" y="926525"/>
            <a:ext cx="3429901" cy="2047896"/>
          </a:xfrm>
          <a:prstGeom prst="rect">
            <a:avLst/>
          </a:prstGeom>
          <a:noFill/>
          <a:ln cap="flat" cmpd="sng" w="9525">
            <a:solidFill>
              <a:schemeClr val="dk2"/>
            </a:solidFill>
            <a:prstDash val="solid"/>
            <a:round/>
            <a:headEnd len="sm" w="sm" type="none"/>
            <a:tailEnd len="sm" w="sm" type="none"/>
          </a:ln>
        </p:spPr>
      </p:pic>
      <p:sp>
        <p:nvSpPr>
          <p:cNvPr id="444" name="Google Shape;444;p29"/>
          <p:cNvSpPr/>
          <p:nvPr/>
        </p:nvSpPr>
        <p:spPr>
          <a:xfrm>
            <a:off x="5051775" y="926525"/>
            <a:ext cx="34299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338987"/>
                </a:solidFill>
                <a:latin typeface="Josefin Sans"/>
                <a:ea typeface="Josefin Sans"/>
                <a:cs typeface="Josefin Sans"/>
                <a:sym typeface="Josefin Sans"/>
              </a:rPr>
              <a:t>Average tip ratio per ride</a:t>
            </a:r>
            <a:endParaRPr/>
          </a:p>
        </p:txBody>
      </p:sp>
      <p:grpSp>
        <p:nvGrpSpPr>
          <p:cNvPr id="445" name="Google Shape;445;p29"/>
          <p:cNvGrpSpPr/>
          <p:nvPr/>
        </p:nvGrpSpPr>
        <p:grpSpPr>
          <a:xfrm>
            <a:off x="2097276" y="225253"/>
            <a:ext cx="230698" cy="209966"/>
            <a:chOff x="1492675" y="4420975"/>
            <a:chExt cx="481825" cy="438525"/>
          </a:xfrm>
        </p:grpSpPr>
        <p:sp>
          <p:nvSpPr>
            <p:cNvPr id="446" name="Google Shape;446;p2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47" name="Google Shape;447;p2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48" name="Google Shape;448;p2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49" name="Google Shape;449;p2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450" name="Google Shape;450;p2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FDF3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451" name="Google Shape;451;p29"/>
          <p:cNvSpPr txBox="1"/>
          <p:nvPr/>
        </p:nvSpPr>
        <p:spPr>
          <a:xfrm>
            <a:off x="4106900" y="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Dive of the Results</a:t>
            </a:r>
            <a:endParaRPr/>
          </a:p>
        </p:txBody>
      </p:sp>
      <p:sp>
        <p:nvSpPr>
          <p:cNvPr id="457" name="Google Shape;457;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You previously gave a preview of your results, now here you can expand.</a:t>
            </a:r>
            <a:endParaRPr sz="1800"/>
          </a:p>
          <a:p>
            <a:pPr indent="0" lvl="0" marL="0" rtl="0" algn="l">
              <a:spcBef>
                <a:spcPts val="1600"/>
              </a:spcBef>
              <a:spcAft>
                <a:spcPts val="0"/>
              </a:spcAft>
              <a:buNone/>
            </a:pPr>
            <a:r>
              <a:rPr lang="en" sz="1800"/>
              <a:t>What evaluation metric did you use to evaluate your model and why?</a:t>
            </a:r>
            <a:endParaRPr sz="1800"/>
          </a:p>
          <a:p>
            <a:pPr indent="0" lvl="0" marL="0" rtl="0" algn="l">
              <a:spcBef>
                <a:spcPts val="1600"/>
              </a:spcBef>
              <a:spcAft>
                <a:spcPts val="0"/>
              </a:spcAft>
              <a:buNone/>
            </a:pPr>
            <a:r>
              <a:rPr lang="en" sz="1800"/>
              <a:t>What led to your best model performance and why?</a:t>
            </a:r>
            <a:endParaRPr sz="1800"/>
          </a:p>
          <a:p>
            <a:pPr indent="0" lvl="0" marL="0" rtl="0" algn="l">
              <a:spcBef>
                <a:spcPts val="1600"/>
              </a:spcBef>
              <a:spcAft>
                <a:spcPts val="0"/>
              </a:spcAft>
              <a:buNone/>
            </a:pPr>
            <a:r>
              <a:rPr lang="en" sz="1800"/>
              <a:t>What were important features in your model and how does this correlate to what you found in EDA?</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10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10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1000"/>
                                        <p:tgtEl>
                                          <p:spTgt spid="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1000"/>
                                        <p:tgtEl>
                                          <p:spTgt spid="4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1000"/>
                                        <p:tgtEl>
                                          <p:spTgt spid="4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1000"/>
                                        <p:tgtEl>
                                          <p:spTgt spid="45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F3E5">
            <a:alpha val="29620"/>
          </a:srgbClr>
        </a:solidFill>
      </p:bgPr>
    </p:bg>
    <p:spTree>
      <p:nvGrpSpPr>
        <p:cNvPr id="461" name="Shape 461"/>
        <p:cNvGrpSpPr/>
        <p:nvPr/>
      </p:nvGrpSpPr>
      <p:grpSpPr>
        <a:xfrm>
          <a:off x="0" y="0"/>
          <a:ext cx="0" cy="0"/>
          <a:chOff x="0" y="0"/>
          <a:chExt cx="0" cy="0"/>
        </a:xfrm>
      </p:grpSpPr>
      <p:sp>
        <p:nvSpPr>
          <p:cNvPr id="462" name="Google Shape;462;p31"/>
          <p:cNvSpPr txBox="1"/>
          <p:nvPr>
            <p:ph idx="12" type="sldNum"/>
          </p:nvPr>
        </p:nvSpPr>
        <p:spPr>
          <a:xfrm>
            <a:off x="7887614" y="47313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31"/>
          <p:cNvSpPr txBox="1"/>
          <p:nvPr>
            <p:ph type="ctrTitle"/>
          </p:nvPr>
        </p:nvSpPr>
        <p:spPr>
          <a:xfrm>
            <a:off x="5645680" y="129625"/>
            <a:ext cx="2866800" cy="4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BOROUGH </a:t>
            </a:r>
            <a:endParaRPr/>
          </a:p>
          <a:p>
            <a:pPr indent="0" lvl="0" marL="0" rtl="0" algn="r">
              <a:spcBef>
                <a:spcPts val="0"/>
              </a:spcBef>
              <a:spcAft>
                <a:spcPts val="0"/>
              </a:spcAft>
              <a:buNone/>
            </a:pPr>
            <a:r>
              <a:rPr lang="en"/>
              <a:t>FINAL MODELS</a:t>
            </a:r>
            <a:endParaRPr/>
          </a:p>
        </p:txBody>
      </p:sp>
      <p:pic>
        <p:nvPicPr>
          <p:cNvPr id="464" name="Google Shape;464;p31"/>
          <p:cNvPicPr preferRelativeResize="0"/>
          <p:nvPr/>
        </p:nvPicPr>
        <p:blipFill>
          <a:blip r:embed="rId3">
            <a:alphaModFix/>
          </a:blip>
          <a:stretch>
            <a:fillRect/>
          </a:stretch>
        </p:blipFill>
        <p:spPr>
          <a:xfrm>
            <a:off x="0" y="447449"/>
            <a:ext cx="3315143" cy="2117725"/>
          </a:xfrm>
          <a:prstGeom prst="rect">
            <a:avLst/>
          </a:prstGeom>
          <a:noFill/>
          <a:ln>
            <a:noFill/>
          </a:ln>
        </p:spPr>
      </p:pic>
      <p:pic>
        <p:nvPicPr>
          <p:cNvPr id="465" name="Google Shape;465;p31"/>
          <p:cNvPicPr preferRelativeResize="0"/>
          <p:nvPr/>
        </p:nvPicPr>
        <p:blipFill>
          <a:blip r:embed="rId4">
            <a:alphaModFix/>
          </a:blip>
          <a:stretch>
            <a:fillRect/>
          </a:stretch>
        </p:blipFill>
        <p:spPr>
          <a:xfrm>
            <a:off x="3568987" y="3066900"/>
            <a:ext cx="3186394" cy="2035475"/>
          </a:xfrm>
          <a:prstGeom prst="rect">
            <a:avLst/>
          </a:prstGeom>
          <a:noFill/>
          <a:ln>
            <a:noFill/>
          </a:ln>
        </p:spPr>
      </p:pic>
      <p:pic>
        <p:nvPicPr>
          <p:cNvPr id="466" name="Google Shape;466;p31"/>
          <p:cNvPicPr preferRelativeResize="0"/>
          <p:nvPr/>
        </p:nvPicPr>
        <p:blipFill>
          <a:blip r:embed="rId5">
            <a:alphaModFix/>
          </a:blip>
          <a:stretch>
            <a:fillRect/>
          </a:stretch>
        </p:blipFill>
        <p:spPr>
          <a:xfrm>
            <a:off x="3504613" y="447449"/>
            <a:ext cx="3315150" cy="2117725"/>
          </a:xfrm>
          <a:prstGeom prst="rect">
            <a:avLst/>
          </a:prstGeom>
          <a:noFill/>
          <a:ln>
            <a:noFill/>
          </a:ln>
        </p:spPr>
      </p:pic>
      <p:pic>
        <p:nvPicPr>
          <p:cNvPr id="467" name="Google Shape;467;p31"/>
          <p:cNvPicPr preferRelativeResize="0"/>
          <p:nvPr/>
        </p:nvPicPr>
        <p:blipFill>
          <a:blip r:embed="rId6">
            <a:alphaModFix/>
          </a:blip>
          <a:stretch>
            <a:fillRect/>
          </a:stretch>
        </p:blipFill>
        <p:spPr>
          <a:xfrm>
            <a:off x="42225" y="3025777"/>
            <a:ext cx="3315151" cy="2117725"/>
          </a:xfrm>
          <a:prstGeom prst="rect">
            <a:avLst/>
          </a:prstGeom>
          <a:noFill/>
          <a:ln>
            <a:noFill/>
          </a:ln>
        </p:spPr>
      </p:pic>
      <p:sp>
        <p:nvSpPr>
          <p:cNvPr id="468" name="Google Shape;468;p31"/>
          <p:cNvSpPr txBox="1"/>
          <p:nvPr/>
        </p:nvSpPr>
        <p:spPr>
          <a:xfrm>
            <a:off x="0" y="0"/>
            <a:ext cx="1629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8987"/>
                </a:solidFill>
                <a:latin typeface="Josefin Slab"/>
                <a:ea typeface="Josefin Slab"/>
                <a:cs typeface="Josefin Slab"/>
                <a:sym typeface="Josefin Slab"/>
              </a:rPr>
              <a:t>Manhattan</a:t>
            </a:r>
            <a:endParaRPr b="1" sz="1800">
              <a:solidFill>
                <a:srgbClr val="338987"/>
              </a:solidFill>
              <a:latin typeface="Josefin Slab"/>
              <a:ea typeface="Josefin Slab"/>
              <a:cs typeface="Josefin Slab"/>
              <a:sym typeface="Josefin Slab"/>
            </a:endParaRPr>
          </a:p>
        </p:txBody>
      </p:sp>
      <p:sp>
        <p:nvSpPr>
          <p:cNvPr id="469" name="Google Shape;469;p31"/>
          <p:cNvSpPr txBox="1"/>
          <p:nvPr/>
        </p:nvSpPr>
        <p:spPr>
          <a:xfrm>
            <a:off x="3568975" y="0"/>
            <a:ext cx="1629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8987"/>
                </a:solidFill>
                <a:latin typeface="Josefin Slab"/>
                <a:ea typeface="Josefin Slab"/>
                <a:cs typeface="Josefin Slab"/>
                <a:sym typeface="Josefin Slab"/>
              </a:rPr>
              <a:t>Brooklyn</a:t>
            </a:r>
            <a:endParaRPr b="1" sz="1800">
              <a:solidFill>
                <a:srgbClr val="338987"/>
              </a:solidFill>
              <a:latin typeface="Josefin Slab"/>
              <a:ea typeface="Josefin Slab"/>
              <a:cs typeface="Josefin Slab"/>
              <a:sym typeface="Josefin Slab"/>
            </a:endParaRPr>
          </a:p>
        </p:txBody>
      </p:sp>
      <p:sp>
        <p:nvSpPr>
          <p:cNvPr id="470" name="Google Shape;470;p31"/>
          <p:cNvSpPr txBox="1"/>
          <p:nvPr/>
        </p:nvSpPr>
        <p:spPr>
          <a:xfrm>
            <a:off x="0" y="2573825"/>
            <a:ext cx="1629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8987"/>
                </a:solidFill>
                <a:latin typeface="Josefin Slab"/>
                <a:ea typeface="Josefin Slab"/>
                <a:cs typeface="Josefin Slab"/>
                <a:sym typeface="Josefin Slab"/>
              </a:rPr>
              <a:t>Bronx</a:t>
            </a:r>
            <a:endParaRPr b="1" sz="1800">
              <a:solidFill>
                <a:srgbClr val="338987"/>
              </a:solidFill>
              <a:latin typeface="Josefin Slab"/>
              <a:ea typeface="Josefin Slab"/>
              <a:cs typeface="Josefin Slab"/>
              <a:sym typeface="Josefin Slab"/>
            </a:endParaRPr>
          </a:p>
        </p:txBody>
      </p:sp>
      <p:sp>
        <p:nvSpPr>
          <p:cNvPr id="471" name="Google Shape;471;p31"/>
          <p:cNvSpPr txBox="1"/>
          <p:nvPr/>
        </p:nvSpPr>
        <p:spPr>
          <a:xfrm>
            <a:off x="3568975" y="2573825"/>
            <a:ext cx="16299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338987"/>
                </a:solidFill>
                <a:latin typeface="Josefin Slab"/>
                <a:ea typeface="Josefin Slab"/>
                <a:cs typeface="Josefin Slab"/>
                <a:sym typeface="Josefin Slab"/>
              </a:rPr>
              <a:t>Queens</a:t>
            </a:r>
            <a:endParaRPr b="1" sz="1800">
              <a:solidFill>
                <a:srgbClr val="338987"/>
              </a:solidFill>
              <a:latin typeface="Josefin Slab"/>
              <a:ea typeface="Josefin Slab"/>
              <a:cs typeface="Josefin Slab"/>
              <a:sym typeface="Josefin Slab"/>
            </a:endParaRPr>
          </a:p>
        </p:txBody>
      </p:sp>
      <p:sp>
        <p:nvSpPr>
          <p:cNvPr id="472" name="Google Shape;472;p31"/>
          <p:cNvSpPr/>
          <p:nvPr/>
        </p:nvSpPr>
        <p:spPr>
          <a:xfrm>
            <a:off x="7009225" y="1220425"/>
            <a:ext cx="1887000" cy="3584400"/>
          </a:xfrm>
          <a:prstGeom prst="rect">
            <a:avLst/>
          </a:pr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txBox="1"/>
          <p:nvPr/>
        </p:nvSpPr>
        <p:spPr>
          <a:xfrm>
            <a:off x="6891775" y="1220425"/>
            <a:ext cx="2004300" cy="3000000"/>
          </a:xfrm>
          <a:prstGeom prst="rect">
            <a:avLst/>
          </a:prstGeom>
          <a:noFill/>
          <a:ln>
            <a:noFill/>
          </a:ln>
        </p:spPr>
        <p:txBody>
          <a:bodyPr anchorCtr="0" anchor="t" bIns="91425" lIns="91425" spcFirstLastPara="1" rIns="91425" wrap="square" tIns="91425">
            <a:noAutofit/>
          </a:bodyPr>
          <a:lstStyle/>
          <a:p>
            <a:pPr indent="-330200" lvl="0" marL="457200" rtl="0" algn="ctr">
              <a:lnSpc>
                <a:spcPct val="115000"/>
              </a:lnSpc>
              <a:spcBef>
                <a:spcPts val="0"/>
              </a:spcBef>
              <a:spcAft>
                <a:spcPts val="0"/>
              </a:spcAft>
              <a:buClr>
                <a:srgbClr val="FDF3E5"/>
              </a:buClr>
              <a:buSzPts val="1600"/>
              <a:buFont typeface="Josefin Slab"/>
              <a:buChar char="➢"/>
            </a:pPr>
            <a:r>
              <a:rPr b="1" lang="en" sz="1600">
                <a:solidFill>
                  <a:srgbClr val="FDF3E5"/>
                </a:solidFill>
                <a:latin typeface="Josefin Slab"/>
                <a:ea typeface="Josefin Slab"/>
                <a:cs typeface="Josefin Slab"/>
                <a:sym typeface="Josefin Slab"/>
              </a:rPr>
              <a:t>4 models per borough</a:t>
            </a:r>
            <a:endParaRPr b="1" sz="1600">
              <a:solidFill>
                <a:srgbClr val="FDF3E5"/>
              </a:solidFill>
              <a:latin typeface="Josefin Slab"/>
              <a:ea typeface="Josefin Slab"/>
              <a:cs typeface="Josefin Slab"/>
              <a:sym typeface="Josefin Slab"/>
            </a:endParaRPr>
          </a:p>
          <a:p>
            <a:pPr indent="0" lvl="0" marL="457200" rtl="0" algn="ctr">
              <a:lnSpc>
                <a:spcPct val="115000"/>
              </a:lnSpc>
              <a:spcBef>
                <a:spcPts val="0"/>
              </a:spcBef>
              <a:spcAft>
                <a:spcPts val="0"/>
              </a:spcAft>
              <a:buNone/>
            </a:pPr>
            <a:r>
              <a:t/>
            </a:r>
            <a:endParaRPr b="1" sz="600">
              <a:solidFill>
                <a:srgbClr val="FDF3E5"/>
              </a:solidFill>
              <a:latin typeface="Josefin Slab"/>
              <a:ea typeface="Josefin Slab"/>
              <a:cs typeface="Josefin Slab"/>
              <a:sym typeface="Josefin Slab"/>
            </a:endParaRPr>
          </a:p>
          <a:p>
            <a:pPr indent="-330200" lvl="0" marL="457200" rtl="0" algn="ctr">
              <a:lnSpc>
                <a:spcPct val="115000"/>
              </a:lnSpc>
              <a:spcBef>
                <a:spcPts val="0"/>
              </a:spcBef>
              <a:spcAft>
                <a:spcPts val="0"/>
              </a:spcAft>
              <a:buClr>
                <a:srgbClr val="FDF3E5"/>
              </a:buClr>
              <a:buSzPts val="1600"/>
              <a:buFont typeface="Josefin Slab"/>
              <a:buChar char="➢"/>
            </a:pPr>
            <a:r>
              <a:rPr b="1" lang="en" sz="1600">
                <a:solidFill>
                  <a:srgbClr val="FDF3E5"/>
                </a:solidFill>
                <a:latin typeface="Josefin Slab"/>
                <a:ea typeface="Josefin Slab"/>
                <a:cs typeface="Josefin Slab"/>
                <a:sym typeface="Josefin Slab"/>
              </a:rPr>
              <a:t>16 in total</a:t>
            </a:r>
            <a:endParaRPr b="1" sz="1600">
              <a:solidFill>
                <a:srgbClr val="FDF3E5"/>
              </a:solidFill>
              <a:latin typeface="Josefin Slab"/>
              <a:ea typeface="Josefin Slab"/>
              <a:cs typeface="Josefin Slab"/>
              <a:sym typeface="Josefin Slab"/>
            </a:endParaRPr>
          </a:p>
          <a:p>
            <a:pPr indent="0" lvl="0" marL="457200" rtl="0" algn="ctr">
              <a:lnSpc>
                <a:spcPct val="115000"/>
              </a:lnSpc>
              <a:spcBef>
                <a:spcPts val="0"/>
              </a:spcBef>
              <a:spcAft>
                <a:spcPts val="0"/>
              </a:spcAft>
              <a:buNone/>
            </a:pPr>
            <a:r>
              <a:t/>
            </a:r>
            <a:endParaRPr b="1" sz="600">
              <a:solidFill>
                <a:srgbClr val="FDF3E5"/>
              </a:solidFill>
              <a:latin typeface="Josefin Slab"/>
              <a:ea typeface="Josefin Slab"/>
              <a:cs typeface="Josefin Slab"/>
              <a:sym typeface="Josefin Slab"/>
            </a:endParaRPr>
          </a:p>
          <a:p>
            <a:pPr indent="-330200" lvl="0" marL="457200" rtl="0" algn="ctr">
              <a:lnSpc>
                <a:spcPct val="115000"/>
              </a:lnSpc>
              <a:spcBef>
                <a:spcPts val="0"/>
              </a:spcBef>
              <a:spcAft>
                <a:spcPts val="0"/>
              </a:spcAft>
              <a:buClr>
                <a:srgbClr val="FDF3E5"/>
              </a:buClr>
              <a:buSzPts val="1600"/>
              <a:buFont typeface="Josefin Slab"/>
              <a:buChar char="➢"/>
            </a:pPr>
            <a:r>
              <a:rPr b="1" lang="en" sz="1600">
                <a:solidFill>
                  <a:srgbClr val="FDF3E5"/>
                </a:solidFill>
                <a:latin typeface="Josefin Slab"/>
                <a:ea typeface="Josefin Slab"/>
                <a:cs typeface="Josefin Slab"/>
                <a:sym typeface="Josefin Slab"/>
              </a:rPr>
              <a:t>Staten Island not included</a:t>
            </a:r>
            <a:endParaRPr b="1" sz="1600">
              <a:solidFill>
                <a:srgbClr val="FDF3E5"/>
              </a:solidFill>
              <a:latin typeface="Josefin Slab"/>
              <a:ea typeface="Josefin Slab"/>
              <a:cs typeface="Josefin Slab"/>
              <a:sym typeface="Josefin Slab"/>
            </a:endParaRPr>
          </a:p>
          <a:p>
            <a:pPr indent="0" lvl="0" marL="457200" rtl="0" algn="ctr">
              <a:lnSpc>
                <a:spcPct val="115000"/>
              </a:lnSpc>
              <a:spcBef>
                <a:spcPts val="0"/>
              </a:spcBef>
              <a:spcAft>
                <a:spcPts val="0"/>
              </a:spcAft>
              <a:buNone/>
            </a:pPr>
            <a:r>
              <a:t/>
            </a:r>
            <a:endParaRPr b="1" sz="600">
              <a:solidFill>
                <a:srgbClr val="FDF3E5"/>
              </a:solidFill>
              <a:latin typeface="Josefin Slab"/>
              <a:ea typeface="Josefin Slab"/>
              <a:cs typeface="Josefin Slab"/>
              <a:sym typeface="Josefin Slab"/>
            </a:endParaRPr>
          </a:p>
          <a:p>
            <a:pPr indent="-330200" lvl="0" marL="457200" rtl="0" algn="ctr">
              <a:lnSpc>
                <a:spcPct val="115000"/>
              </a:lnSpc>
              <a:spcBef>
                <a:spcPts val="0"/>
              </a:spcBef>
              <a:spcAft>
                <a:spcPts val="0"/>
              </a:spcAft>
              <a:buClr>
                <a:srgbClr val="FDF3E5"/>
              </a:buClr>
              <a:buSzPts val="1600"/>
              <a:buFont typeface="Josefin Slab"/>
              <a:buChar char="➢"/>
            </a:pPr>
            <a:r>
              <a:rPr b="1" lang="en" sz="1600">
                <a:solidFill>
                  <a:srgbClr val="FDF3E5"/>
                </a:solidFill>
                <a:latin typeface="Josefin Slab"/>
                <a:ea typeface="Josefin Slab"/>
                <a:cs typeface="Josefin Slab"/>
                <a:sym typeface="Josefin Slab"/>
              </a:rPr>
              <a:t>Models fit to data from Jan to Oct 2018</a:t>
            </a:r>
            <a:endParaRPr b="1" sz="1600">
              <a:solidFill>
                <a:srgbClr val="FDF3E5"/>
              </a:solidFill>
              <a:latin typeface="Josefin Slab"/>
              <a:ea typeface="Josefin Slab"/>
              <a:cs typeface="Josefin Slab"/>
              <a:sym typeface="Josefin Slab"/>
            </a:endParaRPr>
          </a:p>
          <a:p>
            <a:pPr indent="0" lvl="0" marL="457200" rtl="0" algn="ctr">
              <a:lnSpc>
                <a:spcPct val="115000"/>
              </a:lnSpc>
              <a:spcBef>
                <a:spcPts val="0"/>
              </a:spcBef>
              <a:spcAft>
                <a:spcPts val="0"/>
              </a:spcAft>
              <a:buNone/>
            </a:pPr>
            <a:r>
              <a:t/>
            </a:r>
            <a:endParaRPr b="1" sz="600">
              <a:solidFill>
                <a:srgbClr val="FDF3E5"/>
              </a:solidFill>
              <a:latin typeface="Josefin Slab"/>
              <a:ea typeface="Josefin Slab"/>
              <a:cs typeface="Josefin Slab"/>
              <a:sym typeface="Josefin Slab"/>
            </a:endParaRPr>
          </a:p>
          <a:p>
            <a:pPr indent="-330200" lvl="0" marL="457200" rtl="0" algn="ctr">
              <a:lnSpc>
                <a:spcPct val="115000"/>
              </a:lnSpc>
              <a:spcBef>
                <a:spcPts val="0"/>
              </a:spcBef>
              <a:spcAft>
                <a:spcPts val="0"/>
              </a:spcAft>
              <a:buClr>
                <a:srgbClr val="FDF3E5"/>
              </a:buClr>
              <a:buSzPts val="1600"/>
              <a:buFont typeface="Josefin Slab"/>
              <a:buChar char="➢"/>
            </a:pPr>
            <a:r>
              <a:rPr b="1" lang="en" sz="1600">
                <a:solidFill>
                  <a:srgbClr val="FDF3E5"/>
                </a:solidFill>
                <a:latin typeface="Josefin Slab"/>
                <a:ea typeface="Josefin Slab"/>
                <a:cs typeface="Josefin Slab"/>
                <a:sym typeface="Josefin Slab"/>
              </a:rPr>
              <a:t>Each model uses a subset of exog variables</a:t>
            </a:r>
            <a:endParaRPr b="1" sz="1600">
              <a:solidFill>
                <a:srgbClr val="FDF3E5"/>
              </a:solidFill>
              <a:latin typeface="Josefin Slab"/>
              <a:ea typeface="Josefin Slab"/>
              <a:cs typeface="Josefin Slab"/>
              <a:sym typeface="Josefin Slab"/>
            </a:endParaRPr>
          </a:p>
          <a:p>
            <a:pPr indent="0" lvl="0" marL="457200" rtl="0" algn="ctr">
              <a:spcBef>
                <a:spcPts val="0"/>
              </a:spcBef>
              <a:spcAft>
                <a:spcPts val="0"/>
              </a:spcAft>
              <a:buNone/>
            </a:pPr>
            <a:r>
              <a:t/>
            </a:r>
            <a:endParaRPr b="1" sz="1600">
              <a:solidFill>
                <a:srgbClr val="FDF3E5"/>
              </a:solidFill>
              <a:latin typeface="Josefin Slab"/>
              <a:ea typeface="Josefin Slab"/>
              <a:cs typeface="Josefin Slab"/>
              <a:sym typeface="Josefin Slab"/>
            </a:endParaRPr>
          </a:p>
          <a:p>
            <a:pPr indent="0" lvl="0" marL="457200" rtl="0" algn="l">
              <a:spcBef>
                <a:spcPts val="0"/>
              </a:spcBef>
              <a:spcAft>
                <a:spcPts val="0"/>
              </a:spcAft>
              <a:buNone/>
            </a:pPr>
            <a:r>
              <a:t/>
            </a:r>
            <a:endParaRPr b="1" sz="1600">
              <a:solidFill>
                <a:srgbClr val="FDF3E5"/>
              </a:solidFill>
              <a:latin typeface="Josefin Slab"/>
              <a:ea typeface="Josefin Slab"/>
              <a:cs typeface="Josefin Slab"/>
              <a:sym typeface="Josefin Slab"/>
            </a:endParaRPr>
          </a:p>
        </p:txBody>
      </p:sp>
      <p:sp>
        <p:nvSpPr>
          <p:cNvPr id="474" name="Google Shape;474;p31"/>
          <p:cNvSpPr txBox="1"/>
          <p:nvPr/>
        </p:nvSpPr>
        <p:spPr>
          <a:xfrm>
            <a:off x="1498700" y="68125"/>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World Application</a:t>
            </a:r>
            <a:endParaRPr/>
          </a:p>
        </p:txBody>
      </p:sp>
      <p:sp>
        <p:nvSpPr>
          <p:cNvPr id="480" name="Google Shape;48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can other people use your model?</a:t>
            </a:r>
            <a:endParaRPr sz="1800"/>
          </a:p>
          <a:p>
            <a:pPr indent="0" lvl="0" marL="0" rtl="0" algn="l">
              <a:spcBef>
                <a:spcPts val="1600"/>
              </a:spcBef>
              <a:spcAft>
                <a:spcPts val="1600"/>
              </a:spcAft>
              <a:buNone/>
            </a:pPr>
            <a:r>
              <a:rPr lang="en" sz="1800"/>
              <a:t>You should have thought about this earlier when deciding how to build your model, but now you are explaining  in detail how this can be used, and the impact it would have on the users.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7" name="Google Shape;487;p33"/>
          <p:cNvPicPr preferRelativeResize="0"/>
          <p:nvPr/>
        </p:nvPicPr>
        <p:blipFill>
          <a:blip r:embed="rId3">
            <a:alphaModFix/>
          </a:blip>
          <a:stretch>
            <a:fillRect/>
          </a:stretch>
        </p:blipFill>
        <p:spPr>
          <a:xfrm>
            <a:off x="0" y="26832"/>
            <a:ext cx="9144002" cy="5089837"/>
          </a:xfrm>
          <a:prstGeom prst="rect">
            <a:avLst/>
          </a:prstGeom>
          <a:noFill/>
          <a:ln>
            <a:noFill/>
          </a:ln>
        </p:spPr>
      </p:pic>
      <p:sp>
        <p:nvSpPr>
          <p:cNvPr id="488" name="Google Shape;488;p33"/>
          <p:cNvSpPr txBox="1"/>
          <p:nvPr/>
        </p:nvSpPr>
        <p:spPr>
          <a:xfrm>
            <a:off x="3499400" y="26825"/>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Your Slides</a:t>
            </a:r>
            <a:endParaRPr/>
          </a:p>
        </p:txBody>
      </p:sp>
      <p:sp>
        <p:nvSpPr>
          <p:cNvPr id="494" name="Google Shape;494;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People can not effectively read your slides and listen to you at the same time. </a:t>
            </a:r>
            <a:r>
              <a:rPr b="1" i="1" lang="en" sz="1800"/>
              <a:t>Are you overloading them with too much to process?</a:t>
            </a:r>
            <a:endParaRPr b="1" i="1" sz="1800"/>
          </a:p>
          <a:p>
            <a:pPr indent="-342900" lvl="0" marL="457200" rtl="0" algn="l">
              <a:spcBef>
                <a:spcPts val="1000"/>
              </a:spcBef>
              <a:spcAft>
                <a:spcPts val="0"/>
              </a:spcAft>
              <a:buSzPts val="1800"/>
              <a:buChar char="●"/>
            </a:pPr>
            <a:r>
              <a:rPr lang="en" sz="1800"/>
              <a:t>People often become distracted and will drop their attention from your presentation. </a:t>
            </a:r>
            <a:r>
              <a:rPr b="1" i="1" lang="en" sz="1800"/>
              <a:t>Does your presentation make it easier for them to engage again? </a:t>
            </a:r>
            <a:endParaRPr b="1" i="1" sz="1800"/>
          </a:p>
          <a:p>
            <a:pPr indent="-342900" lvl="0" marL="457200" rtl="0" algn="l">
              <a:spcBef>
                <a:spcPts val="1000"/>
              </a:spcBef>
              <a:spcAft>
                <a:spcPts val="1000"/>
              </a:spcAft>
              <a:buSzPts val="1800"/>
              <a:buChar char="●"/>
            </a:pPr>
            <a:r>
              <a:rPr lang="en" sz="1800"/>
              <a:t>Presentations are often passed around after the presentation. </a:t>
            </a:r>
            <a:r>
              <a:rPr b="1" i="1" lang="en" sz="1800"/>
              <a:t>Can someone pick up your deck and understand it without you being there?</a:t>
            </a:r>
            <a:endParaRPr b="1" i="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10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1000"/>
                                        <p:tgtEl>
                                          <p:spTgt spid="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animEffect filter="fade" transition="in">
                                      <p:cBhvr>
                                        <p:cTn dur="1000"/>
                                        <p:tgtEl>
                                          <p:spTgt spid="49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1" name="Google Shape;501;p35"/>
          <p:cNvPicPr preferRelativeResize="0"/>
          <p:nvPr/>
        </p:nvPicPr>
        <p:blipFill>
          <a:blip r:embed="rId3">
            <a:alphaModFix/>
          </a:blip>
          <a:stretch>
            <a:fillRect/>
          </a:stretch>
        </p:blipFill>
        <p:spPr>
          <a:xfrm>
            <a:off x="0" y="5246"/>
            <a:ext cx="9144002" cy="5133010"/>
          </a:xfrm>
          <a:prstGeom prst="rect">
            <a:avLst/>
          </a:prstGeom>
          <a:noFill/>
          <a:ln>
            <a:noFill/>
          </a:ln>
        </p:spPr>
      </p:pic>
      <p:sp>
        <p:nvSpPr>
          <p:cNvPr id="502" name="Google Shape;502;p35"/>
          <p:cNvSpPr txBox="1"/>
          <p:nvPr/>
        </p:nvSpPr>
        <p:spPr>
          <a:xfrm>
            <a:off x="356600" y="319225"/>
            <a:ext cx="2187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**BAD</a:t>
            </a:r>
            <a:r>
              <a:rPr b="1" lang="en" sz="1800">
                <a:solidFill>
                  <a:srgbClr val="FFFFFF"/>
                </a:solidFill>
                <a:highlight>
                  <a:srgbClr val="980000"/>
                </a:highlight>
                <a:latin typeface="Lato"/>
                <a:ea typeface="Lato"/>
                <a:cs typeface="Lato"/>
                <a:sym typeface="Lato"/>
              </a:rPr>
              <a:t> EXAMPLE**</a:t>
            </a:r>
            <a:endParaRPr b="1" sz="1800">
              <a:solidFill>
                <a:srgbClr val="FFFFFF"/>
              </a:solidFill>
              <a:highlight>
                <a:srgbClr val="980000"/>
              </a:highlight>
              <a:latin typeface="Lato"/>
              <a:ea typeface="Lato"/>
              <a:cs typeface="Lato"/>
              <a:sym typeface="Lato"/>
            </a:endParaRPr>
          </a:p>
          <a:p>
            <a:pPr indent="0" lvl="0" marL="0" rtl="0" algn="l">
              <a:spcBef>
                <a:spcPts val="0"/>
              </a:spcBef>
              <a:spcAft>
                <a:spcPts val="0"/>
              </a:spcAft>
              <a:buNone/>
            </a:pPr>
            <a:r>
              <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Presentation Flow</a:t>
            </a:r>
            <a:endParaRPr/>
          </a:p>
        </p:txBody>
      </p:sp>
      <p:sp>
        <p:nvSpPr>
          <p:cNvPr id="113" name="Google Shape;113;p18"/>
          <p:cNvSpPr txBox="1"/>
          <p:nvPr>
            <p:ph idx="1" type="body"/>
          </p:nvPr>
        </p:nvSpPr>
        <p:spPr>
          <a:xfrm>
            <a:off x="224125" y="2034750"/>
            <a:ext cx="8874900" cy="275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sz="1800"/>
              <a:t>Give the context of the project -</a:t>
            </a:r>
            <a:r>
              <a:rPr lang="en" sz="1800"/>
              <a:t> What is the big question you are investigating and some hypothesis about that question.</a:t>
            </a:r>
            <a:endParaRPr sz="1800"/>
          </a:p>
          <a:p>
            <a:pPr indent="-342900" lvl="0" marL="457200" rtl="0" algn="l">
              <a:spcBef>
                <a:spcPts val="0"/>
              </a:spcBef>
              <a:spcAft>
                <a:spcPts val="0"/>
              </a:spcAft>
              <a:buSzPts val="1800"/>
              <a:buAutoNum type="arabicPeriod"/>
            </a:pPr>
            <a:r>
              <a:rPr b="1" lang="en" sz="1800"/>
              <a:t>Show a preview of the results - </a:t>
            </a:r>
            <a:r>
              <a:rPr lang="en" sz="1800"/>
              <a:t>Give them enough to keep their interest throughout the more difficult parts of the presentation.</a:t>
            </a:r>
            <a:endParaRPr sz="1800"/>
          </a:p>
          <a:p>
            <a:pPr indent="-342900" lvl="0" marL="457200" rtl="0" algn="l">
              <a:spcBef>
                <a:spcPts val="0"/>
              </a:spcBef>
              <a:spcAft>
                <a:spcPts val="0"/>
              </a:spcAft>
              <a:buSzPts val="1800"/>
              <a:buAutoNum type="arabicPeriod"/>
            </a:pPr>
            <a:r>
              <a:rPr b="1" lang="en" sz="1800"/>
              <a:t>Familiarize the dataset - </a:t>
            </a:r>
            <a:r>
              <a:rPr lang="en" sz="1800"/>
              <a:t>Share relevant parts of your EDA.</a:t>
            </a:r>
            <a:endParaRPr sz="1800"/>
          </a:p>
          <a:p>
            <a:pPr indent="-342900" lvl="0" marL="457200" rtl="0" algn="l">
              <a:spcBef>
                <a:spcPts val="0"/>
              </a:spcBef>
              <a:spcAft>
                <a:spcPts val="0"/>
              </a:spcAft>
              <a:buSzPts val="1800"/>
              <a:buAutoNum type="arabicPeriod"/>
            </a:pPr>
            <a:r>
              <a:rPr b="1" lang="en" sz="1800"/>
              <a:t>Outline the process - </a:t>
            </a:r>
            <a:r>
              <a:rPr lang="en" sz="1800"/>
              <a:t>How did you go about getting your results?</a:t>
            </a:r>
            <a:endParaRPr sz="1800"/>
          </a:p>
          <a:p>
            <a:pPr indent="-342900" lvl="0" marL="457200" rtl="0" algn="l">
              <a:spcBef>
                <a:spcPts val="0"/>
              </a:spcBef>
              <a:spcAft>
                <a:spcPts val="0"/>
              </a:spcAft>
              <a:buSzPts val="1800"/>
              <a:buAutoNum type="arabicPeriod"/>
            </a:pPr>
            <a:r>
              <a:rPr b="1" lang="en" sz="1800"/>
              <a:t>Deep dive of the results - </a:t>
            </a:r>
            <a:r>
              <a:rPr lang="en" sz="1800"/>
              <a:t>Help them understand how good your model is or why it isn’t great.</a:t>
            </a:r>
            <a:endParaRPr sz="1800"/>
          </a:p>
          <a:p>
            <a:pPr indent="-342900" lvl="0" marL="457200" rtl="0" algn="l">
              <a:spcBef>
                <a:spcPts val="0"/>
              </a:spcBef>
              <a:spcAft>
                <a:spcPts val="0"/>
              </a:spcAft>
              <a:buSzPts val="1800"/>
              <a:buAutoNum type="arabicPeriod"/>
            </a:pPr>
            <a:r>
              <a:rPr b="1" lang="en" sz="1800"/>
              <a:t>Real world application - </a:t>
            </a:r>
            <a:r>
              <a:rPr lang="en" sz="1800"/>
              <a:t>Who can use your model and how would they use it?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000"/>
                                        <p:tgtEl>
                                          <p:spTgt spid="1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Effect filter="fade" transition="in">
                                      <p:cBhvr>
                                        <p:cTn dur="1000"/>
                                        <p:tgtEl>
                                          <p:spTgt spid="11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9" name="Google Shape;509;p36"/>
          <p:cNvPicPr preferRelativeResize="0"/>
          <p:nvPr/>
        </p:nvPicPr>
        <p:blipFill>
          <a:blip r:embed="rId3">
            <a:alphaModFix/>
          </a:blip>
          <a:stretch>
            <a:fillRect/>
          </a:stretch>
        </p:blipFill>
        <p:spPr>
          <a:xfrm>
            <a:off x="41662" y="0"/>
            <a:ext cx="9060677" cy="5143500"/>
          </a:xfrm>
          <a:prstGeom prst="rect">
            <a:avLst/>
          </a:prstGeom>
          <a:noFill/>
          <a:ln>
            <a:noFill/>
          </a:ln>
        </p:spPr>
      </p:pic>
      <p:sp>
        <p:nvSpPr>
          <p:cNvPr id="510" name="Google Shape;510;p36"/>
          <p:cNvSpPr txBox="1"/>
          <p:nvPr/>
        </p:nvSpPr>
        <p:spPr>
          <a:xfrm>
            <a:off x="291800" y="76225"/>
            <a:ext cx="2187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**BAD EXAMPLE**</a:t>
            </a:r>
            <a:endParaRPr b="1" sz="1800">
              <a:solidFill>
                <a:srgbClr val="FFFFFF"/>
              </a:solidFill>
              <a:highlight>
                <a:srgbClr val="980000"/>
              </a:highlight>
              <a:latin typeface="Lato"/>
              <a:ea typeface="Lato"/>
              <a:cs typeface="Lato"/>
              <a:sym typeface="Lato"/>
            </a:endParaRPr>
          </a:p>
          <a:p>
            <a:pPr indent="0" lvl="0" marL="0" rtl="0" algn="l">
              <a:spcBef>
                <a:spcPts val="0"/>
              </a:spcBef>
              <a:spcAft>
                <a:spcPts val="0"/>
              </a:spcAft>
              <a:buNone/>
            </a:pPr>
            <a:r>
              <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7" name="Google Shape;517;p37"/>
          <p:cNvPicPr preferRelativeResize="0"/>
          <p:nvPr/>
        </p:nvPicPr>
        <p:blipFill>
          <a:blip r:embed="rId3">
            <a:alphaModFix/>
          </a:blip>
          <a:stretch>
            <a:fillRect/>
          </a:stretch>
        </p:blipFill>
        <p:spPr>
          <a:xfrm>
            <a:off x="0" y="31750"/>
            <a:ext cx="9143999" cy="5080000"/>
          </a:xfrm>
          <a:prstGeom prst="rect">
            <a:avLst/>
          </a:prstGeom>
          <a:noFill/>
          <a:ln>
            <a:noFill/>
          </a:ln>
        </p:spPr>
      </p:pic>
      <p:sp>
        <p:nvSpPr>
          <p:cNvPr id="518" name="Google Shape;518;p37"/>
          <p:cNvSpPr txBox="1"/>
          <p:nvPr/>
        </p:nvSpPr>
        <p:spPr>
          <a:xfrm>
            <a:off x="291800" y="76225"/>
            <a:ext cx="2187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**BAD EXAMPLE**</a:t>
            </a:r>
            <a:endParaRPr b="1" sz="1800">
              <a:solidFill>
                <a:srgbClr val="FFFFFF"/>
              </a:solidFill>
              <a:highlight>
                <a:srgbClr val="980000"/>
              </a:highlight>
              <a:latin typeface="Lato"/>
              <a:ea typeface="Lato"/>
              <a:cs typeface="Lato"/>
              <a:sym typeface="Lato"/>
            </a:endParaRPr>
          </a:p>
          <a:p>
            <a:pPr indent="0" lvl="0" marL="0" rtl="0" algn="l">
              <a:spcBef>
                <a:spcPts val="0"/>
              </a:spcBef>
              <a:spcAft>
                <a:spcPts val="0"/>
              </a:spcAft>
              <a:buNone/>
            </a:pPr>
            <a:r>
              <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those ideas</a:t>
            </a:r>
            <a:endParaRPr/>
          </a:p>
        </p:txBody>
      </p:sp>
      <p:sp>
        <p:nvSpPr>
          <p:cNvPr id="524" name="Google Shape;52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Include</a:t>
            </a:r>
            <a:r>
              <a:rPr lang="en" sz="1800"/>
              <a:t> a title for each slide.</a:t>
            </a:r>
            <a:endParaRPr sz="1800"/>
          </a:p>
          <a:p>
            <a:pPr indent="-342900" lvl="0" marL="457200" rtl="0" algn="l">
              <a:spcBef>
                <a:spcPts val="0"/>
              </a:spcBef>
              <a:spcAft>
                <a:spcPts val="0"/>
              </a:spcAft>
              <a:buSzPts val="1800"/>
              <a:buChar char="●"/>
            </a:pPr>
            <a:r>
              <a:rPr lang="en" sz="1800"/>
              <a:t>Do put entire paragraphs on a slide.  </a:t>
            </a:r>
            <a:endParaRPr sz="1800"/>
          </a:p>
          <a:p>
            <a:pPr indent="-342900" lvl="0" marL="457200" rtl="0" algn="l">
              <a:spcBef>
                <a:spcPts val="0"/>
              </a:spcBef>
              <a:spcAft>
                <a:spcPts val="0"/>
              </a:spcAft>
              <a:buSzPts val="1800"/>
              <a:buChar char="●"/>
            </a:pPr>
            <a:r>
              <a:rPr lang="en" sz="1800"/>
              <a:t>A picture is worth a thousand words</a:t>
            </a:r>
            <a:endParaRPr sz="1800"/>
          </a:p>
          <a:p>
            <a:pPr indent="-342900" lvl="0" marL="457200" rtl="0" algn="l">
              <a:spcBef>
                <a:spcPts val="0"/>
              </a:spcBef>
              <a:spcAft>
                <a:spcPts val="0"/>
              </a:spcAft>
              <a:buSzPts val="1800"/>
              <a:buChar char="●"/>
            </a:pPr>
            <a:r>
              <a:rPr lang="en" sz="1800"/>
              <a:t>Make sure all of your graphs are properly labeled.</a:t>
            </a:r>
            <a:endParaRPr sz="1800"/>
          </a:p>
          <a:p>
            <a:pPr indent="-342900" lvl="0" marL="457200" rtl="0" algn="l">
              <a:spcBef>
                <a:spcPts val="0"/>
              </a:spcBef>
              <a:spcAft>
                <a:spcPts val="0"/>
              </a:spcAft>
              <a:buSzPts val="1800"/>
              <a:buChar char="●"/>
            </a:pPr>
            <a:r>
              <a:rPr lang="en" sz="1800"/>
              <a:t>Summarize main takeaways from graphics</a:t>
            </a:r>
            <a:endParaRPr sz="18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animEffect filter="fade" transition="in">
                                      <p:cBhvr>
                                        <p:cTn dur="1000"/>
                                        <p:tgtEl>
                                          <p:spTgt spid="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animEffect filter="fade" transition="in">
                                      <p:cBhvr>
                                        <p:cTn dur="1000"/>
                                        <p:tgtEl>
                                          <p:spTgt spid="5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animEffect filter="fade" transition="in">
                                      <p:cBhvr>
                                        <p:cTn dur="1000"/>
                                        <p:tgtEl>
                                          <p:spTgt spid="5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animEffect filter="fade" transition="in">
                                      <p:cBhvr>
                                        <p:cTn dur="1000"/>
                                        <p:tgtEl>
                                          <p:spTgt spid="5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4" st="4"/>
                                            </p:txEl>
                                          </p:spTgt>
                                        </p:tgtEl>
                                        <p:attrNameLst>
                                          <p:attrName>style.visibility</p:attrName>
                                        </p:attrNameLst>
                                      </p:cBhvr>
                                      <p:to>
                                        <p:strVal val="visible"/>
                                      </p:to>
                                    </p:set>
                                    <p:animEffect filter="fade" transition="in">
                                      <p:cBhvr>
                                        <p:cTn dur="1000"/>
                                        <p:tgtEl>
                                          <p:spTgt spid="5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5" st="5"/>
                                            </p:txEl>
                                          </p:spTgt>
                                        </p:tgtEl>
                                        <p:attrNameLst>
                                          <p:attrName>style.visibility</p:attrName>
                                        </p:attrNameLst>
                                      </p:cBhvr>
                                      <p:to>
                                        <p:strVal val="visible"/>
                                      </p:to>
                                    </p:set>
                                    <p:animEffect filter="fade" transition="in">
                                      <p:cBhvr>
                                        <p:cTn dur="1000"/>
                                        <p:tgtEl>
                                          <p:spTgt spid="5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say?</a:t>
            </a:r>
            <a:endParaRPr/>
          </a:p>
        </p:txBody>
      </p:sp>
      <p:sp>
        <p:nvSpPr>
          <p:cNvPr id="530" name="Google Shape;53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Never read directly from a slide.</a:t>
            </a:r>
            <a:endParaRPr sz="1800"/>
          </a:p>
          <a:p>
            <a:pPr indent="-342900" lvl="0" marL="457200" rtl="0" algn="l">
              <a:spcBef>
                <a:spcPts val="1000"/>
              </a:spcBef>
              <a:spcAft>
                <a:spcPts val="0"/>
              </a:spcAft>
              <a:buSzPts val="1800"/>
              <a:buChar char="●"/>
            </a:pPr>
            <a:r>
              <a:rPr lang="en" sz="1800"/>
              <a:t>Never read a list off that they can easily read.</a:t>
            </a:r>
            <a:endParaRPr sz="1800"/>
          </a:p>
          <a:p>
            <a:pPr indent="-342900" lvl="0" marL="457200" rtl="0" algn="l">
              <a:spcBef>
                <a:spcPts val="1000"/>
              </a:spcBef>
              <a:spcAft>
                <a:spcPts val="0"/>
              </a:spcAft>
              <a:buSzPts val="1800"/>
              <a:buChar char="●"/>
            </a:pPr>
            <a:r>
              <a:rPr lang="en" sz="1800"/>
              <a:t>Just because it took you a lot of time to do, doesn’t mean it should take a lot of time to talk about. </a:t>
            </a:r>
            <a:endParaRPr sz="1800"/>
          </a:p>
          <a:p>
            <a:pPr indent="-342900" lvl="0" marL="457200" rtl="0" algn="l">
              <a:spcBef>
                <a:spcPts val="1000"/>
              </a:spcBef>
              <a:spcAft>
                <a:spcPts val="0"/>
              </a:spcAft>
              <a:buSzPts val="1800"/>
              <a:buChar char="●"/>
            </a:pPr>
            <a:r>
              <a:rPr lang="en" sz="1800"/>
              <a:t>Regularly make eye contact to gauge engagement.</a:t>
            </a:r>
            <a:endParaRPr sz="1800"/>
          </a:p>
          <a:p>
            <a:pPr indent="-342900" lvl="0" marL="457200" rtl="0" algn="l">
              <a:spcBef>
                <a:spcPts val="1000"/>
              </a:spcBef>
              <a:spcAft>
                <a:spcPts val="1000"/>
              </a:spcAft>
              <a:buSzPts val="1800"/>
              <a:buChar char="●"/>
            </a:pPr>
            <a:r>
              <a:rPr lang="en" sz="1800"/>
              <a:t>Practice! Practice! Practice!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0" st="0"/>
                                            </p:txEl>
                                          </p:spTgt>
                                        </p:tgtEl>
                                        <p:attrNameLst>
                                          <p:attrName>style.visibility</p:attrName>
                                        </p:attrNameLst>
                                      </p:cBhvr>
                                      <p:to>
                                        <p:strVal val="visible"/>
                                      </p:to>
                                    </p:set>
                                    <p:animEffect filter="fade" transition="in">
                                      <p:cBhvr>
                                        <p:cTn dur="1000"/>
                                        <p:tgtEl>
                                          <p:spTgt spid="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1" st="1"/>
                                            </p:txEl>
                                          </p:spTgt>
                                        </p:tgtEl>
                                        <p:attrNameLst>
                                          <p:attrName>style.visibility</p:attrName>
                                        </p:attrNameLst>
                                      </p:cBhvr>
                                      <p:to>
                                        <p:strVal val="visible"/>
                                      </p:to>
                                    </p:set>
                                    <p:animEffect filter="fade" transition="in">
                                      <p:cBhvr>
                                        <p:cTn dur="1000"/>
                                        <p:tgtEl>
                                          <p:spTgt spid="5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2" st="2"/>
                                            </p:txEl>
                                          </p:spTgt>
                                        </p:tgtEl>
                                        <p:attrNameLst>
                                          <p:attrName>style.visibility</p:attrName>
                                        </p:attrNameLst>
                                      </p:cBhvr>
                                      <p:to>
                                        <p:strVal val="visible"/>
                                      </p:to>
                                    </p:set>
                                    <p:animEffect filter="fade" transition="in">
                                      <p:cBhvr>
                                        <p:cTn dur="1000"/>
                                        <p:tgtEl>
                                          <p:spTgt spid="5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3" st="3"/>
                                            </p:txEl>
                                          </p:spTgt>
                                        </p:tgtEl>
                                        <p:attrNameLst>
                                          <p:attrName>style.visibility</p:attrName>
                                        </p:attrNameLst>
                                      </p:cBhvr>
                                      <p:to>
                                        <p:strVal val="visible"/>
                                      </p:to>
                                    </p:set>
                                    <p:animEffect filter="fade" transition="in">
                                      <p:cBhvr>
                                        <p:cTn dur="1000"/>
                                        <p:tgtEl>
                                          <p:spTgt spid="5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xEl>
                                              <p:pRg end="4" st="4"/>
                                            </p:txEl>
                                          </p:spTgt>
                                        </p:tgtEl>
                                        <p:attrNameLst>
                                          <p:attrName>style.visibility</p:attrName>
                                        </p:attrNameLst>
                                      </p:cBhvr>
                                      <p:to>
                                        <p:strVal val="visible"/>
                                      </p:to>
                                    </p:set>
                                    <p:animEffect filter="fade" transition="in">
                                      <p:cBhvr>
                                        <p:cTn dur="1000"/>
                                        <p:tgtEl>
                                          <p:spTgt spid="53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Student Examples:</a:t>
            </a:r>
            <a:endParaRPr/>
          </a:p>
        </p:txBody>
      </p:sp>
      <p:sp>
        <p:nvSpPr>
          <p:cNvPr id="536" name="Google Shape;53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https://drive.google.com/file/d/13gIP81APp5hRM4ufGbypwsZV07Cl7n-0/view?usp=sharing</a:t>
            </a:r>
            <a:endParaRPr sz="1100">
              <a:latin typeface="Arial"/>
              <a:ea typeface="Arial"/>
              <a:cs typeface="Arial"/>
              <a:sym typeface="Arial"/>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https://docs.google.com/presentation/d/1SCN1Cu5XPjdGhFRlIU3smznJZErrxTeTKIYBNt1rdCA/edit?usp=sharing</a:t>
            </a:r>
            <a:endParaRPr sz="1100">
              <a:latin typeface="Arial"/>
              <a:ea typeface="Arial"/>
              <a:cs typeface="Arial"/>
              <a:sym typeface="Arial"/>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https://docs.google.com/presentation/d/1kvOxdc90RDlsaVhWtQxj6WNVOVMHa-Oth7JuEw5pMQM/edit?usp=sharing</a:t>
            </a:r>
            <a:endParaRPr sz="1100">
              <a:latin typeface="Arial"/>
              <a:ea typeface="Arial"/>
              <a:cs typeface="Arial"/>
              <a:sym typeface="Arial"/>
            </a:endParaRPr>
          </a:p>
          <a:p>
            <a:pPr indent="0" lvl="0" marL="0" rtl="0" algn="l">
              <a:spcBef>
                <a:spcPts val="1600"/>
              </a:spcBef>
              <a:spcAft>
                <a:spcPts val="1600"/>
              </a:spcAft>
              <a:buNone/>
            </a:pPr>
            <a:r>
              <a:rPr lang="en" sz="1100" u="sng">
                <a:solidFill>
                  <a:schemeClr val="hlink"/>
                </a:solidFill>
                <a:latin typeface="Arial"/>
                <a:ea typeface="Arial"/>
                <a:cs typeface="Arial"/>
                <a:sym typeface="Arial"/>
                <a:hlinkClick r:id="rId6"/>
              </a:rPr>
              <a:t>https://docs.google.com/presentation/d/10NCW08HXIJ9ZxvuqcVl9WN1EbIxtHWSvZWAbfgiajDk/edit?usp=sharing</a:t>
            </a:r>
            <a:r>
              <a:rPr lang="en" sz="1100">
                <a:latin typeface="Arial"/>
                <a:ea typeface="Arial"/>
                <a:cs typeface="Arial"/>
                <a:sym typeface="Arial"/>
              </a:rPr>
              <a:t> </a:t>
            </a:r>
            <a:endParaRPr sz="11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the Context</a:t>
            </a:r>
            <a:endParaRPr/>
          </a:p>
        </p:txBody>
      </p:sp>
      <p:sp>
        <p:nvSpPr>
          <p:cNvPr id="119" name="Google Shape;119;p19"/>
          <p:cNvSpPr txBox="1"/>
          <p:nvPr>
            <p:ph idx="1" type="body"/>
          </p:nvPr>
        </p:nvSpPr>
        <p:spPr>
          <a:xfrm>
            <a:off x="729450" y="2078875"/>
            <a:ext cx="8033400" cy="2728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What is the big question/problem?</a:t>
            </a:r>
            <a:endParaRPr sz="1800"/>
          </a:p>
          <a:p>
            <a:pPr indent="-342900" lvl="0" marL="457200" rtl="0" algn="l">
              <a:lnSpc>
                <a:spcPct val="150000"/>
              </a:lnSpc>
              <a:spcBef>
                <a:spcPts val="0"/>
              </a:spcBef>
              <a:spcAft>
                <a:spcPts val="0"/>
              </a:spcAft>
              <a:buSzPts val="1800"/>
              <a:buAutoNum type="arabicPeriod"/>
            </a:pPr>
            <a:r>
              <a:rPr lang="en" sz="1800"/>
              <a:t>How did this translate to a specific data science question?</a:t>
            </a:r>
            <a:endParaRPr sz="1800"/>
          </a:p>
          <a:p>
            <a:pPr indent="-342900" lvl="0" marL="457200" rtl="0" algn="l">
              <a:lnSpc>
                <a:spcPct val="150000"/>
              </a:lnSpc>
              <a:spcBef>
                <a:spcPts val="0"/>
              </a:spcBef>
              <a:spcAft>
                <a:spcPts val="0"/>
              </a:spcAft>
              <a:buSzPts val="1800"/>
              <a:buAutoNum type="arabicPeriod"/>
            </a:pPr>
            <a:r>
              <a:rPr lang="en" sz="1800"/>
              <a:t>What is your overall goal?</a:t>
            </a:r>
            <a:endParaRPr sz="1800"/>
          </a:p>
          <a:p>
            <a:pPr indent="-342900" lvl="0" marL="457200" rtl="0" algn="l">
              <a:lnSpc>
                <a:spcPct val="150000"/>
              </a:lnSpc>
              <a:spcBef>
                <a:spcPts val="0"/>
              </a:spcBef>
              <a:spcAft>
                <a:spcPts val="0"/>
              </a:spcAft>
              <a:buSzPts val="1800"/>
              <a:buAutoNum type="arabicPeriod"/>
            </a:pPr>
            <a:r>
              <a:rPr lang="en" sz="1800"/>
              <a:t>What data did you use?</a:t>
            </a:r>
            <a:endParaRPr sz="1800"/>
          </a:p>
          <a:p>
            <a:pPr indent="-342900" lvl="0" marL="457200" rtl="0" algn="l">
              <a:lnSpc>
                <a:spcPct val="150000"/>
              </a:lnSpc>
              <a:spcBef>
                <a:spcPts val="0"/>
              </a:spcBef>
              <a:spcAft>
                <a:spcPts val="0"/>
              </a:spcAft>
              <a:buSzPts val="1800"/>
              <a:buAutoNum type="arabicPeriod"/>
            </a:pPr>
            <a:r>
              <a:rPr lang="en" sz="1800"/>
              <a:t>What hypothesis do you have about the data? (</a:t>
            </a:r>
            <a:r>
              <a:rPr i="1" lang="en" sz="1800"/>
              <a:t>Do you think some variables will be more important than other ones?</a:t>
            </a:r>
            <a:r>
              <a:rPr lang="en" sz="1800"/>
              <a:t>)</a:t>
            </a:r>
            <a:endParaRPr sz="18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10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10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10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10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10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1000"/>
                                        <p:tgtEl>
                                          <p:spTgt spid="11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AFA"/>
        </a:solidFill>
      </p:bgPr>
    </p:bg>
    <p:spTree>
      <p:nvGrpSpPr>
        <p:cNvPr id="123" name="Shape 123"/>
        <p:cNvGrpSpPr/>
        <p:nvPr/>
      </p:nvGrpSpPr>
      <p:grpSpPr>
        <a:xfrm>
          <a:off x="0" y="0"/>
          <a:ext cx="0" cy="0"/>
          <a:chOff x="0" y="0"/>
          <a:chExt cx="0" cy="0"/>
        </a:xfrm>
      </p:grpSpPr>
      <p:grpSp>
        <p:nvGrpSpPr>
          <p:cNvPr id="124" name="Google Shape;124;p20"/>
          <p:cNvGrpSpPr/>
          <p:nvPr/>
        </p:nvGrpSpPr>
        <p:grpSpPr>
          <a:xfrm>
            <a:off x="6611896" y="276274"/>
            <a:ext cx="519733" cy="485268"/>
            <a:chOff x="4694531" y="2250235"/>
            <a:chExt cx="1090502" cy="1018186"/>
          </a:xfrm>
        </p:grpSpPr>
        <p:sp>
          <p:nvSpPr>
            <p:cNvPr id="125" name="Google Shape;125;p20"/>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txBox="1"/>
          <p:nvPr>
            <p:ph type="ctrTitle"/>
          </p:nvPr>
        </p:nvSpPr>
        <p:spPr>
          <a:xfrm>
            <a:off x="1647275" y="333025"/>
            <a:ext cx="5886600" cy="7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The Problem of “</a:t>
            </a:r>
            <a:r>
              <a:rPr lang="en" sz="3600">
                <a:solidFill>
                  <a:srgbClr val="FF0000"/>
                </a:solidFill>
              </a:rPr>
              <a:t>fedspeak</a:t>
            </a:r>
            <a:r>
              <a:rPr lang="en" sz="3600"/>
              <a:t>”</a:t>
            </a:r>
            <a:endParaRPr sz="3600"/>
          </a:p>
        </p:txBody>
      </p:sp>
      <p:grpSp>
        <p:nvGrpSpPr>
          <p:cNvPr id="130" name="Google Shape;130;p20"/>
          <p:cNvGrpSpPr/>
          <p:nvPr/>
        </p:nvGrpSpPr>
        <p:grpSpPr>
          <a:xfrm>
            <a:off x="4857224" y="3201746"/>
            <a:ext cx="2371910" cy="1507092"/>
            <a:chOff x="4857224" y="3518946"/>
            <a:chExt cx="2371910" cy="1507092"/>
          </a:xfrm>
        </p:grpSpPr>
        <p:sp>
          <p:nvSpPr>
            <p:cNvPr id="131" name="Google Shape;131;p20"/>
            <p:cNvSpPr/>
            <p:nvPr/>
          </p:nvSpPr>
          <p:spPr>
            <a:xfrm flipH="1">
              <a:off x="6620122" y="4175756"/>
              <a:ext cx="454956" cy="850283"/>
            </a:xfrm>
            <a:custGeom>
              <a:rect b="b" l="l" r="r" t="t"/>
              <a:pathLst>
                <a:path extrusionOk="0" h="17596" w="9415">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4865016" y="4175756"/>
              <a:ext cx="455005" cy="850283"/>
            </a:xfrm>
            <a:custGeom>
              <a:rect b="b" l="l" r="r" t="t"/>
              <a:pathLst>
                <a:path extrusionOk="0" h="17596" w="9416">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flipH="1">
              <a:off x="4857224" y="3925297"/>
              <a:ext cx="2371910" cy="250504"/>
            </a:xfrm>
            <a:custGeom>
              <a:rect b="b" l="l" r="r" t="t"/>
              <a:pathLst>
                <a:path extrusionOk="0" h="5184" w="49085">
                  <a:moveTo>
                    <a:pt x="1" y="0"/>
                  </a:moveTo>
                  <a:lnTo>
                    <a:pt x="1" y="5184"/>
                  </a:lnTo>
                  <a:lnTo>
                    <a:pt x="49084" y="5184"/>
                  </a:lnTo>
                  <a:lnTo>
                    <a:pt x="49084"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flipH="1">
              <a:off x="6769635" y="4175756"/>
              <a:ext cx="455005" cy="850283"/>
            </a:xfrm>
            <a:custGeom>
              <a:rect b="b" l="l" r="r" t="t"/>
              <a:pathLst>
                <a:path extrusionOk="0" h="17596" w="9416">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flipH="1">
              <a:off x="5039125" y="4175756"/>
              <a:ext cx="455005" cy="850283"/>
            </a:xfrm>
            <a:custGeom>
              <a:rect b="b" l="l" r="r" t="t"/>
              <a:pathLst>
                <a:path extrusionOk="0" h="17596" w="9416">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flipH="1">
              <a:off x="5686280" y="3518946"/>
              <a:ext cx="881692" cy="406392"/>
            </a:xfrm>
            <a:custGeom>
              <a:rect b="b" l="l" r="r" t="t"/>
              <a:pathLst>
                <a:path extrusionOk="0" h="8410" w="18246">
                  <a:moveTo>
                    <a:pt x="6106" y="0"/>
                  </a:moveTo>
                  <a:lnTo>
                    <a:pt x="4096" y="8004"/>
                  </a:lnTo>
                  <a:lnTo>
                    <a:pt x="1" y="8004"/>
                  </a:lnTo>
                  <a:lnTo>
                    <a:pt x="1" y="8409"/>
                  </a:lnTo>
                  <a:lnTo>
                    <a:pt x="16490" y="8409"/>
                  </a:lnTo>
                  <a:lnTo>
                    <a:pt x="182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flipH="1">
              <a:off x="5968474" y="3699820"/>
              <a:ext cx="57455" cy="57455"/>
            </a:xfrm>
            <a:custGeom>
              <a:rect b="b" l="l" r="r" t="t"/>
              <a:pathLst>
                <a:path extrusionOk="0" h="1189" w="1189">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flipH="1">
              <a:off x="5488240" y="3848994"/>
              <a:ext cx="284136" cy="169805"/>
            </a:xfrm>
            <a:custGeom>
              <a:rect b="b" l="l" r="r" t="t"/>
              <a:pathLst>
                <a:path extrusionOk="0" h="3514" w="588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20"/>
          <p:cNvSpPr/>
          <p:nvPr/>
        </p:nvSpPr>
        <p:spPr>
          <a:xfrm flipH="1">
            <a:off x="7815668" y="4906241"/>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0"/>
          <p:cNvGrpSpPr/>
          <p:nvPr/>
        </p:nvGrpSpPr>
        <p:grpSpPr>
          <a:xfrm>
            <a:off x="4695403" y="4708841"/>
            <a:ext cx="4600713" cy="150450"/>
            <a:chOff x="0" y="4397412"/>
            <a:chExt cx="4600713" cy="150450"/>
          </a:xfrm>
        </p:grpSpPr>
        <p:sp>
          <p:nvSpPr>
            <p:cNvPr id="141" name="Google Shape;141;p20"/>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rgbClr val="EBEBEB"/>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rgbClr val="EBEB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20"/>
          <p:cNvGrpSpPr/>
          <p:nvPr/>
        </p:nvGrpSpPr>
        <p:grpSpPr>
          <a:xfrm>
            <a:off x="7352176" y="1189928"/>
            <a:ext cx="1000385" cy="883233"/>
            <a:chOff x="6472501" y="1326053"/>
            <a:chExt cx="1000385" cy="883233"/>
          </a:xfrm>
        </p:grpSpPr>
        <p:sp>
          <p:nvSpPr>
            <p:cNvPr id="147" name="Google Shape;147;p20"/>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20"/>
          <p:cNvGrpSpPr/>
          <p:nvPr/>
        </p:nvGrpSpPr>
        <p:grpSpPr>
          <a:xfrm>
            <a:off x="7352169" y="1792626"/>
            <a:ext cx="1333531" cy="2916217"/>
            <a:chOff x="7352169" y="1792626"/>
            <a:chExt cx="1333531" cy="2916217"/>
          </a:xfrm>
        </p:grpSpPr>
        <p:grpSp>
          <p:nvGrpSpPr>
            <p:cNvPr id="152" name="Google Shape;152;p20"/>
            <p:cNvGrpSpPr/>
            <p:nvPr/>
          </p:nvGrpSpPr>
          <p:grpSpPr>
            <a:xfrm>
              <a:off x="7352169" y="1792626"/>
              <a:ext cx="1333531" cy="2916217"/>
              <a:chOff x="7352169" y="1999451"/>
              <a:chExt cx="1333531" cy="2916217"/>
            </a:xfrm>
          </p:grpSpPr>
          <p:grpSp>
            <p:nvGrpSpPr>
              <p:cNvPr id="153" name="Google Shape;153;p20"/>
              <p:cNvGrpSpPr/>
              <p:nvPr/>
            </p:nvGrpSpPr>
            <p:grpSpPr>
              <a:xfrm>
                <a:off x="7788625" y="4788743"/>
                <a:ext cx="623190" cy="126925"/>
                <a:chOff x="7605347" y="4840573"/>
                <a:chExt cx="925164" cy="188427"/>
              </a:xfrm>
            </p:grpSpPr>
            <p:sp>
              <p:nvSpPr>
                <p:cNvPr id="154" name="Google Shape;154;p20"/>
                <p:cNvSpPr/>
                <p:nvPr/>
              </p:nvSpPr>
              <p:spPr>
                <a:xfrm flipH="1">
                  <a:off x="8100033" y="4840573"/>
                  <a:ext cx="429399" cy="187705"/>
                </a:xfrm>
                <a:custGeom>
                  <a:rect b="b" l="l" r="r" t="t"/>
                  <a:pathLst>
                    <a:path extrusionOk="0" h="2611" w="5973">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flipH="1">
                  <a:off x="8139206" y="4986872"/>
                  <a:ext cx="61250" cy="27965"/>
                </a:xfrm>
                <a:custGeom>
                  <a:rect b="b" l="l" r="r" t="t"/>
                  <a:pathLst>
                    <a:path extrusionOk="0" h="389" w="852">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flipH="1">
                  <a:off x="8138989" y="5014766"/>
                  <a:ext cx="10065" cy="5464"/>
                </a:xfrm>
                <a:custGeom>
                  <a:rect b="b" l="l" r="r" t="t"/>
                  <a:pathLst>
                    <a:path extrusionOk="0" h="76" w="14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flipH="1">
                  <a:off x="8305710" y="5024255"/>
                  <a:ext cx="221421" cy="4529"/>
                </a:xfrm>
                <a:custGeom>
                  <a:rect b="b" l="l" r="r" t="t"/>
                  <a:pathLst>
                    <a:path extrusionOk="0" h="63" w="308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flipH="1">
                  <a:off x="8139716" y="4986872"/>
                  <a:ext cx="387415" cy="41337"/>
                </a:xfrm>
                <a:custGeom>
                  <a:rect b="b" l="l" r="r" t="t"/>
                  <a:pathLst>
                    <a:path extrusionOk="0" h="575" w="5389">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flipH="1">
                  <a:off x="8139716" y="5013040"/>
                  <a:ext cx="390794" cy="8699"/>
                </a:xfrm>
                <a:custGeom>
                  <a:rect b="b" l="l" r="r" t="t"/>
                  <a:pathLst>
                    <a:path extrusionOk="0" h="121" w="5436">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flipH="1">
                  <a:off x="8198300" y="4983996"/>
                  <a:ext cx="23436" cy="36448"/>
                </a:xfrm>
                <a:custGeom>
                  <a:rect b="b" l="l" r="r" t="t"/>
                  <a:pathLst>
                    <a:path extrusionOk="0" h="507" w="326">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flipH="1">
                  <a:off x="8276302" y="4967677"/>
                  <a:ext cx="13156" cy="19554"/>
                </a:xfrm>
                <a:custGeom>
                  <a:rect b="b" l="l" r="r" t="t"/>
                  <a:pathLst>
                    <a:path extrusionOk="0" h="272" w="183">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flipH="1">
                  <a:off x="8292765" y="4964298"/>
                  <a:ext cx="15313" cy="13443"/>
                </a:xfrm>
                <a:custGeom>
                  <a:rect b="b" l="l" r="r" t="t"/>
                  <a:pathLst>
                    <a:path extrusionOk="0" h="187" w="213">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flipH="1">
                  <a:off x="8295569" y="4954592"/>
                  <a:ext cx="24155" cy="2732"/>
                </a:xfrm>
                <a:custGeom>
                  <a:rect b="b" l="l" r="r" t="t"/>
                  <a:pathLst>
                    <a:path extrusionOk="0" h="38" w="336">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flipH="1">
                  <a:off x="8296432" y="4940430"/>
                  <a:ext cx="27893" cy="4026"/>
                </a:xfrm>
                <a:custGeom>
                  <a:rect b="b" l="l" r="r" t="t"/>
                  <a:pathLst>
                    <a:path extrusionOk="0" h="56" w="388">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flipH="1">
                  <a:off x="8237553" y="4945750"/>
                  <a:ext cx="43709" cy="25161"/>
                </a:xfrm>
                <a:custGeom>
                  <a:rect b="b" l="l" r="r" t="t"/>
                  <a:pathLst>
                    <a:path extrusionOk="0" h="350" w="608">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p:nvPr/>
              </p:nvSpPr>
              <p:spPr>
                <a:xfrm flipH="1">
                  <a:off x="8275008" y="4939136"/>
                  <a:ext cx="22430" cy="28468"/>
                </a:xfrm>
                <a:custGeom>
                  <a:rect b="b" l="l" r="r" t="t"/>
                  <a:pathLst>
                    <a:path extrusionOk="0" h="396" w="312">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flipH="1">
                  <a:off x="8443739" y="4954305"/>
                  <a:ext cx="83105" cy="65420"/>
                </a:xfrm>
                <a:custGeom>
                  <a:rect b="b" l="l" r="r" t="t"/>
                  <a:pathLst>
                    <a:path extrusionOk="0" h="910" w="1156">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flipH="1">
                  <a:off x="8502832" y="4859911"/>
                  <a:ext cx="2876" cy="94535"/>
                </a:xfrm>
                <a:custGeom>
                  <a:rect b="b" l="l" r="r" t="t"/>
                  <a:pathLst>
                    <a:path extrusionOk="0" h="1315" w="4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flipH="1">
                  <a:off x="8347763" y="4997440"/>
                  <a:ext cx="67361" cy="3666"/>
                </a:xfrm>
                <a:custGeom>
                  <a:rect b="b" l="l" r="r" t="t"/>
                  <a:pathLst>
                    <a:path extrusionOk="0" h="51" w="937">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0"/>
                <p:cNvSpPr/>
                <p:nvPr/>
              </p:nvSpPr>
              <p:spPr>
                <a:xfrm flipH="1">
                  <a:off x="8453011" y="4998662"/>
                  <a:ext cx="7836" cy="13300"/>
                </a:xfrm>
                <a:custGeom>
                  <a:rect b="b" l="l" r="r" t="t"/>
                  <a:pathLst>
                    <a:path extrusionOk="0" h="185" w="109">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0"/>
                <p:cNvSpPr/>
                <p:nvPr/>
              </p:nvSpPr>
              <p:spPr>
                <a:xfrm flipH="1">
                  <a:off x="8468252" y="4977741"/>
                  <a:ext cx="9849" cy="9058"/>
                </a:xfrm>
                <a:custGeom>
                  <a:rect b="b" l="l" r="r" t="t"/>
                  <a:pathLst>
                    <a:path extrusionOk="0" h="126" w="137">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flipH="1">
                  <a:off x="8488382" y="4967245"/>
                  <a:ext cx="13947" cy="5823"/>
                </a:xfrm>
                <a:custGeom>
                  <a:rect b="b" l="l" r="r" t="t"/>
                  <a:pathLst>
                    <a:path extrusionOk="0" h="81" w="194">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a:off x="8512106" y="4963866"/>
                  <a:ext cx="7548" cy="3666"/>
                </a:xfrm>
                <a:custGeom>
                  <a:rect b="b" l="l" r="r" t="t"/>
                  <a:pathLst>
                    <a:path extrusionOk="0" h="51" w="105">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flipH="1">
                  <a:off x="8296647" y="4914836"/>
                  <a:ext cx="791" cy="27462"/>
                </a:xfrm>
                <a:custGeom>
                  <a:rect b="b" l="l" r="r" t="t"/>
                  <a:pathLst>
                    <a:path extrusionOk="0" h="382" w="11">
                      <a:moveTo>
                        <a:pt x="0" y="1"/>
                      </a:moveTo>
                      <a:lnTo>
                        <a:pt x="7" y="382"/>
                      </a:lnTo>
                      <a:lnTo>
                        <a:pt x="10" y="38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flipH="1">
                  <a:off x="8296867" y="4914621"/>
                  <a:ext cx="206540" cy="34363"/>
                </a:xfrm>
                <a:custGeom>
                  <a:rect b="b" l="l" r="r" t="t"/>
                  <a:pathLst>
                    <a:path extrusionOk="0" h="478" w="2873">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flipH="1">
                  <a:off x="8296647" y="4940430"/>
                  <a:ext cx="27390" cy="2588"/>
                </a:xfrm>
                <a:custGeom>
                  <a:rect b="b" l="l" r="r" t="t"/>
                  <a:pathLst>
                    <a:path extrusionOk="0" h="36" w="381">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flipH="1">
                  <a:off x="8528066" y="4935254"/>
                  <a:ext cx="647" cy="3163"/>
                </a:xfrm>
                <a:custGeom>
                  <a:rect b="b" l="l" r="r" t="t"/>
                  <a:pathLst>
                    <a:path extrusionOk="0" h="44" w="9">
                      <a:moveTo>
                        <a:pt x="1" y="0"/>
                      </a:moveTo>
                      <a:lnTo>
                        <a:pt x="8" y="43"/>
                      </a:lnTo>
                      <a:lnTo>
                        <a:pt x="8"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flipH="1">
                  <a:off x="8504630" y="4933169"/>
                  <a:ext cx="23508" cy="16607"/>
                </a:xfrm>
                <a:custGeom>
                  <a:rect b="b" l="l" r="r" t="t"/>
                  <a:pathLst>
                    <a:path extrusionOk="0" h="231" w="327">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flipH="1">
                  <a:off x="8503048" y="4932953"/>
                  <a:ext cx="2444" cy="16319"/>
                </a:xfrm>
                <a:custGeom>
                  <a:rect b="b" l="l" r="r" t="t"/>
                  <a:pathLst>
                    <a:path extrusionOk="0" h="227" w="34">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flipH="1">
                  <a:off x="7605347" y="4840573"/>
                  <a:ext cx="430190" cy="187633"/>
                </a:xfrm>
                <a:custGeom>
                  <a:rect b="b" l="l" r="r" t="t"/>
                  <a:pathLst>
                    <a:path extrusionOk="0" h="2610" w="5984">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flipH="1">
                  <a:off x="7644303" y="4986081"/>
                  <a:ext cx="61466" cy="28468"/>
                </a:xfrm>
                <a:custGeom>
                  <a:rect b="b" l="l" r="r" t="t"/>
                  <a:pathLst>
                    <a:path extrusionOk="0" h="396" w="855">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flipH="1">
                  <a:off x="7811239" y="5025334"/>
                  <a:ext cx="221206" cy="3666"/>
                </a:xfrm>
                <a:custGeom>
                  <a:rect b="b" l="l" r="r" t="t"/>
                  <a:pathLst>
                    <a:path extrusionOk="0" h="51" w="3077">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flipH="1">
                  <a:off x="7645102" y="4986081"/>
                  <a:ext cx="387343" cy="42128"/>
                </a:xfrm>
                <a:custGeom>
                  <a:rect b="b" l="l" r="r" t="t"/>
                  <a:pathLst>
                    <a:path extrusionOk="0" h="586" w="5388">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flipH="1">
                  <a:off x="7645317" y="5011962"/>
                  <a:ext cx="390506" cy="10136"/>
                </a:xfrm>
                <a:custGeom>
                  <a:rect b="b" l="l" r="r" t="t"/>
                  <a:pathLst>
                    <a:path extrusionOk="0" h="141" w="5432">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flipH="1">
                  <a:off x="7703685" y="4983421"/>
                  <a:ext cx="23508" cy="36520"/>
                </a:xfrm>
                <a:custGeom>
                  <a:rect b="b" l="l" r="r" t="t"/>
                  <a:pathLst>
                    <a:path extrusionOk="0" h="508" w="327">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a:off x="7781831" y="4967461"/>
                  <a:ext cx="13012" cy="19482"/>
                </a:xfrm>
                <a:custGeom>
                  <a:rect b="b" l="l" r="r" t="t"/>
                  <a:pathLst>
                    <a:path extrusionOk="0" h="271" w="181">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flipH="1">
                  <a:off x="7798366" y="4964082"/>
                  <a:ext cx="15313" cy="13372"/>
                </a:xfrm>
                <a:custGeom>
                  <a:rect b="b" l="l" r="r" t="t"/>
                  <a:pathLst>
                    <a:path extrusionOk="0" h="186" w="213">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a:off x="7801242" y="4954377"/>
                  <a:ext cx="24011" cy="2876"/>
                </a:xfrm>
                <a:custGeom>
                  <a:rect b="b" l="l" r="r" t="t"/>
                  <a:pathLst>
                    <a:path extrusionOk="0" h="40" w="334">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flipH="1">
                  <a:off x="7802249" y="4940430"/>
                  <a:ext cx="27678" cy="4026"/>
                </a:xfrm>
                <a:custGeom>
                  <a:rect b="b" l="l" r="r" t="t"/>
                  <a:pathLst>
                    <a:path extrusionOk="0" h="56" w="385">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a:off x="7743370" y="4945247"/>
                  <a:ext cx="43422" cy="25449"/>
                </a:xfrm>
                <a:custGeom>
                  <a:rect b="b" l="l" r="r" t="t"/>
                  <a:pathLst>
                    <a:path extrusionOk="0" h="354" w="604">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flipH="1">
                  <a:off x="7780537" y="4938848"/>
                  <a:ext cx="22789" cy="28468"/>
                </a:xfrm>
                <a:custGeom>
                  <a:rect b="b" l="l" r="r" t="t"/>
                  <a:pathLst>
                    <a:path extrusionOk="0" h="396" w="317">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flipH="1">
                  <a:off x="7949053" y="4955024"/>
                  <a:ext cx="83392" cy="65420"/>
                </a:xfrm>
                <a:custGeom>
                  <a:rect b="b" l="l" r="r" t="t"/>
                  <a:pathLst>
                    <a:path extrusionOk="0" h="910" w="116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flipH="1">
                  <a:off x="8008649" y="4860702"/>
                  <a:ext cx="3163" cy="94751"/>
                </a:xfrm>
                <a:custGeom>
                  <a:rect b="b" l="l" r="r" t="t"/>
                  <a:pathLst>
                    <a:path extrusionOk="0" h="1318" w="44">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flipH="1">
                  <a:off x="7853077" y="4997440"/>
                  <a:ext cx="67648" cy="3954"/>
                </a:xfrm>
                <a:custGeom>
                  <a:rect b="b" l="l" r="r" t="t"/>
                  <a:pathLst>
                    <a:path extrusionOk="0" h="55" w="941">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flipH="1">
                  <a:off x="7958325" y="4999453"/>
                  <a:ext cx="7836" cy="13012"/>
                </a:xfrm>
                <a:custGeom>
                  <a:rect b="b" l="l" r="r" t="t"/>
                  <a:pathLst>
                    <a:path extrusionOk="0" h="181" w="109">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flipH="1">
                  <a:off x="7973782" y="4978460"/>
                  <a:ext cx="9921" cy="8842"/>
                </a:xfrm>
                <a:custGeom>
                  <a:rect b="b" l="l" r="r" t="t"/>
                  <a:pathLst>
                    <a:path extrusionOk="0" h="123" w="138">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flipH="1">
                  <a:off x="7993911" y="4968036"/>
                  <a:ext cx="13947" cy="5823"/>
                </a:xfrm>
                <a:custGeom>
                  <a:rect b="b" l="l" r="r" t="t"/>
                  <a:pathLst>
                    <a:path extrusionOk="0" h="81" w="194">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flipH="1">
                  <a:off x="8017707" y="4964657"/>
                  <a:ext cx="7548" cy="3738"/>
                </a:xfrm>
                <a:custGeom>
                  <a:rect b="b" l="l" r="r" t="t"/>
                  <a:pathLst>
                    <a:path extrusionOk="0" h="52" w="105">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7802535" y="4914333"/>
                  <a:ext cx="791" cy="27965"/>
                </a:xfrm>
                <a:custGeom>
                  <a:rect b="b" l="l" r="r" t="t"/>
                  <a:pathLst>
                    <a:path extrusionOk="0" h="389" w="11">
                      <a:moveTo>
                        <a:pt x="1" y="1"/>
                      </a:moveTo>
                      <a:lnTo>
                        <a:pt x="11" y="389"/>
                      </a:lnTo>
                      <a:lnTo>
                        <a:pt x="11" y="38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flipH="1">
                  <a:off x="7802540" y="4914333"/>
                  <a:ext cx="206684" cy="35729"/>
                </a:xfrm>
                <a:custGeom>
                  <a:rect b="b" l="l" r="r" t="t"/>
                  <a:pathLst>
                    <a:path extrusionOk="0" h="497" w="2875">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7802536" y="4940430"/>
                  <a:ext cx="27390" cy="2588"/>
                </a:xfrm>
                <a:custGeom>
                  <a:rect b="b" l="l" r="r" t="t"/>
                  <a:pathLst>
                    <a:path extrusionOk="0" h="36" w="381">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flipH="1">
                  <a:off x="8033955" y="4936260"/>
                  <a:ext cx="575" cy="2947"/>
                </a:xfrm>
                <a:custGeom>
                  <a:rect b="b" l="l" r="r" t="t"/>
                  <a:pathLst>
                    <a:path extrusionOk="0" h="41" w="8">
                      <a:moveTo>
                        <a:pt x="1" y="1"/>
                      </a:moveTo>
                      <a:lnTo>
                        <a:pt x="8" y="40"/>
                      </a:lnTo>
                      <a:lnTo>
                        <a:pt x="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8010447" y="4933960"/>
                  <a:ext cx="23580" cy="16822"/>
                </a:xfrm>
                <a:custGeom>
                  <a:rect b="b" l="l" r="r" t="t"/>
                  <a:pathLst>
                    <a:path extrusionOk="0" h="234" w="328">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flipH="1">
                  <a:off x="8008649" y="4933672"/>
                  <a:ext cx="2372" cy="16391"/>
                </a:xfrm>
                <a:custGeom>
                  <a:rect b="b" l="l" r="r" t="t"/>
                  <a:pathLst>
                    <a:path extrusionOk="0" h="228" w="33">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20"/>
              <p:cNvSpPr/>
              <p:nvPr/>
            </p:nvSpPr>
            <p:spPr>
              <a:xfrm flipH="1">
                <a:off x="7352169" y="2317256"/>
                <a:ext cx="531159" cy="563531"/>
              </a:xfrm>
              <a:custGeom>
                <a:rect b="b" l="l" r="r" t="t"/>
                <a:pathLst>
                  <a:path extrusionOk="0" h="11636" w="10967">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08534" y="2060426"/>
                <a:ext cx="254077" cy="497618"/>
              </a:xfrm>
              <a:custGeom>
                <a:rect b="b" l="l" r="r" t="t"/>
                <a:pathLst>
                  <a:path extrusionOk="0" h="10275" w="5246">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flipH="1">
                <a:off x="8125245" y="2187557"/>
                <a:ext cx="22134" cy="20002"/>
              </a:xfrm>
              <a:custGeom>
                <a:rect b="b" l="l" r="r" t="t"/>
                <a:pathLst>
                  <a:path extrusionOk="0" h="413" w="457">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8116237" y="2182036"/>
                <a:ext cx="35501" cy="11139"/>
              </a:xfrm>
              <a:custGeom>
                <a:rect b="b" l="l" r="r" t="t"/>
                <a:pathLst>
                  <a:path extrusionOk="0" h="230" w="733">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flipH="1">
                <a:off x="8227291" y="2189688"/>
                <a:ext cx="22812" cy="19953"/>
              </a:xfrm>
              <a:custGeom>
                <a:rect b="b" l="l" r="r" t="t"/>
                <a:pathLst>
                  <a:path extrusionOk="0" h="412" w="471">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8219106" y="2184264"/>
                <a:ext cx="35743" cy="11042"/>
              </a:xfrm>
              <a:custGeom>
                <a:rect b="b" l="l" r="r" t="t"/>
                <a:pathLst>
                  <a:path extrusionOk="0" h="228" w="738">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flipH="1">
                <a:off x="8110277" y="2038196"/>
                <a:ext cx="255433" cy="208249"/>
              </a:xfrm>
              <a:custGeom>
                <a:rect b="b" l="l" r="r" t="t"/>
                <a:pathLst>
                  <a:path extrusionOk="0" h="4300" w="5274">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186995" y="2351061"/>
                <a:ext cx="87275" cy="52353"/>
              </a:xfrm>
              <a:custGeom>
                <a:rect b="b" l="l" r="r" t="t"/>
                <a:pathLst>
                  <a:path extrusionOk="0" h="1081" w="1802">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flipH="1">
                <a:off x="8220172" y="2167119"/>
                <a:ext cx="35888" cy="5521"/>
              </a:xfrm>
              <a:custGeom>
                <a:rect b="b" l="l" r="r" t="t"/>
                <a:pathLst>
                  <a:path extrusionOk="0" h="114" w="741">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flipH="1">
                <a:off x="8121855" y="2150992"/>
                <a:ext cx="35259" cy="8863"/>
              </a:xfrm>
              <a:custGeom>
                <a:rect b="b" l="l" r="r" t="t"/>
                <a:pathLst>
                  <a:path extrusionOk="0" h="183" w="728">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flipH="1">
                <a:off x="8173241" y="2285291"/>
                <a:ext cx="42475" cy="14965"/>
              </a:xfrm>
              <a:custGeom>
                <a:rect b="b" l="l" r="r" t="t"/>
                <a:pathLst>
                  <a:path extrusionOk="0" h="309" w="877">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flipH="1">
                <a:off x="8315292" y="1999451"/>
                <a:ext cx="80495" cy="77682"/>
              </a:xfrm>
              <a:custGeom>
                <a:rect b="b" l="l" r="r" t="t"/>
                <a:pathLst>
                  <a:path extrusionOk="0" h="1604" w="1662">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0"/>
              <p:cNvSpPr/>
              <p:nvPr/>
            </p:nvSpPr>
            <p:spPr>
              <a:xfrm flipH="1">
                <a:off x="8355587" y="2171817"/>
                <a:ext cx="47900" cy="78892"/>
              </a:xfrm>
              <a:custGeom>
                <a:rect b="b" l="l" r="r" t="t"/>
                <a:pathLst>
                  <a:path extrusionOk="0" h="1629" w="989">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flipH="1">
                <a:off x="8366727" y="2187945"/>
                <a:ext cx="21940" cy="44168"/>
              </a:xfrm>
              <a:custGeom>
                <a:rect b="b" l="l" r="r" t="t"/>
                <a:pathLst>
                  <a:path extrusionOk="0" h="912" w="453">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flipH="1">
                <a:off x="7720053" y="2405110"/>
                <a:ext cx="955428" cy="792751"/>
              </a:xfrm>
              <a:custGeom>
                <a:rect b="b" l="l" r="r" t="t"/>
                <a:pathLst>
                  <a:path extrusionOk="0" h="16369" w="19727">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flipH="1">
                <a:off x="8407070" y="2495676"/>
                <a:ext cx="61025" cy="275567"/>
              </a:xfrm>
              <a:custGeom>
                <a:rect b="b" l="l" r="r" t="t"/>
                <a:pathLst>
                  <a:path extrusionOk="0" h="5690" w="126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flipH="1">
                <a:off x="8016273" y="2499309"/>
                <a:ext cx="35985" cy="288643"/>
              </a:xfrm>
              <a:custGeom>
                <a:rect b="b" l="l" r="r" t="t"/>
                <a:pathLst>
                  <a:path extrusionOk="0" h="5960" w="743">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flipH="1">
                <a:off x="8275432" y="2450296"/>
                <a:ext cx="90617" cy="42279"/>
              </a:xfrm>
              <a:custGeom>
                <a:rect b="b" l="l" r="r" t="t"/>
                <a:pathLst>
                  <a:path extrusionOk="0" h="873" w="1871">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flipH="1">
                <a:off x="8175662" y="2446277"/>
                <a:ext cx="68338" cy="49108"/>
              </a:xfrm>
              <a:custGeom>
                <a:rect b="b" l="l" r="r" t="t"/>
                <a:pathLst>
                  <a:path extrusionOk="0" h="1014" w="1411">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flipH="1">
                <a:off x="8248311" y="2475335"/>
                <a:ext cx="15014" cy="131148"/>
              </a:xfrm>
              <a:custGeom>
                <a:rect b="b" l="l" r="r" t="t"/>
                <a:pathLst>
                  <a:path extrusionOk="0" h="2708" w="31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flipH="1">
                <a:off x="8495167" y="2979504"/>
                <a:ext cx="156195" cy="39519"/>
              </a:xfrm>
              <a:custGeom>
                <a:rect b="b" l="l" r="r" t="t"/>
                <a:pathLst>
                  <a:path extrusionOk="0" h="816" w="3225">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flipH="1">
                <a:off x="8493811" y="2960180"/>
                <a:ext cx="142392" cy="59666"/>
              </a:xfrm>
              <a:custGeom>
                <a:rect b="b" l="l" r="r" t="t"/>
                <a:pathLst>
                  <a:path extrusionOk="0" h="1232" w="294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flipH="1">
                <a:off x="7734980" y="2699911"/>
                <a:ext cx="77250" cy="110469"/>
              </a:xfrm>
              <a:custGeom>
                <a:rect b="b" l="l" r="r" t="t"/>
                <a:pathLst>
                  <a:path extrusionOk="0" h="2281" w="1595">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flipH="1">
                <a:off x="7738128" y="2702332"/>
                <a:ext cx="88196" cy="85963"/>
              </a:xfrm>
              <a:custGeom>
                <a:rect b="b" l="l" r="r" t="t"/>
                <a:pathLst>
                  <a:path extrusionOk="0" h="1775" w="1821">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flipH="1">
                <a:off x="8307785" y="2605131"/>
                <a:ext cx="42136" cy="39906"/>
              </a:xfrm>
              <a:custGeom>
                <a:rect b="b" l="l" r="r" t="t"/>
                <a:pathLst>
                  <a:path extrusionOk="0" h="824" w="87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flipH="1">
                <a:off x="8571303" y="2808493"/>
                <a:ext cx="42330" cy="39858"/>
              </a:xfrm>
              <a:custGeom>
                <a:rect b="b" l="l" r="r" t="t"/>
                <a:pathLst>
                  <a:path extrusionOk="0" h="823" w="874">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flipH="1">
                <a:off x="7945853" y="2606293"/>
                <a:ext cx="42136" cy="39906"/>
              </a:xfrm>
              <a:custGeom>
                <a:rect b="b" l="l" r="r" t="t"/>
                <a:pathLst>
                  <a:path extrusionOk="0" h="824" w="87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a:off x="8026880" y="3084357"/>
                <a:ext cx="42282" cy="39955"/>
              </a:xfrm>
              <a:custGeom>
                <a:rect b="b" l="l" r="r" t="t"/>
                <a:pathLst>
                  <a:path extrusionOk="0" h="825" w="873">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flipH="1">
                <a:off x="8335585" y="3084357"/>
                <a:ext cx="42330" cy="39955"/>
              </a:xfrm>
              <a:custGeom>
                <a:rect b="b" l="l" r="r" t="t"/>
                <a:pathLst>
                  <a:path extrusionOk="0" h="825" w="874">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8212519" y="2910732"/>
                <a:ext cx="42330" cy="39858"/>
              </a:xfrm>
              <a:custGeom>
                <a:rect b="b" l="l" r="r" t="t"/>
                <a:pathLst>
                  <a:path extrusionOk="0" h="823" w="874">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p:nvPr/>
            </p:nvSpPr>
            <p:spPr>
              <a:xfrm flipH="1">
                <a:off x="8151689" y="2708047"/>
                <a:ext cx="23683" cy="22423"/>
              </a:xfrm>
              <a:custGeom>
                <a:rect b="b" l="l" r="r" t="t"/>
                <a:pathLst>
                  <a:path extrusionOk="0" h="463" w="489">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flipH="1">
                <a:off x="8117448" y="2554666"/>
                <a:ext cx="23683" cy="22472"/>
              </a:xfrm>
              <a:custGeom>
                <a:rect b="b" l="l" r="r" t="t"/>
                <a:pathLst>
                  <a:path extrusionOk="0" h="464" w="489">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
              <p:cNvSpPr/>
              <p:nvPr/>
            </p:nvSpPr>
            <p:spPr>
              <a:xfrm flipH="1">
                <a:off x="8336457" y="2823846"/>
                <a:ext cx="23732" cy="22423"/>
              </a:xfrm>
              <a:custGeom>
                <a:rect b="b" l="l" r="r" t="t"/>
                <a:pathLst>
                  <a:path extrusionOk="0" h="463" w="49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flipH="1">
                <a:off x="8526988" y="2603823"/>
                <a:ext cx="23829" cy="22375"/>
              </a:xfrm>
              <a:custGeom>
                <a:rect b="b" l="l" r="r" t="t"/>
                <a:pathLst>
                  <a:path extrusionOk="0" h="462" w="492">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0"/>
              <p:cNvSpPr/>
              <p:nvPr/>
            </p:nvSpPr>
            <p:spPr>
              <a:xfrm flipH="1">
                <a:off x="8177213" y="3063145"/>
                <a:ext cx="23732" cy="22375"/>
              </a:xfrm>
              <a:custGeom>
                <a:rect b="b" l="l" r="r" t="t"/>
                <a:pathLst>
                  <a:path extrusionOk="0" h="462" w="49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0"/>
              <p:cNvSpPr/>
              <p:nvPr/>
            </p:nvSpPr>
            <p:spPr>
              <a:xfrm flipH="1">
                <a:off x="8084417" y="2897365"/>
                <a:ext cx="23683" cy="22423"/>
              </a:xfrm>
              <a:custGeom>
                <a:rect b="b" l="l" r="r" t="t"/>
                <a:pathLst>
                  <a:path extrusionOk="0" h="463" w="489">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p:nvPr/>
            </p:nvSpPr>
            <p:spPr>
              <a:xfrm flipH="1">
                <a:off x="7857555" y="3164991"/>
                <a:ext cx="593008" cy="1690546"/>
              </a:xfrm>
              <a:custGeom>
                <a:rect b="b" l="l" r="r" t="t"/>
                <a:pathLst>
                  <a:path extrusionOk="0" h="34907" w="12244">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p:nvPr/>
            </p:nvSpPr>
            <p:spPr>
              <a:xfrm flipH="1">
                <a:off x="8316988" y="3177442"/>
                <a:ext cx="4940" cy="1671271"/>
              </a:xfrm>
              <a:custGeom>
                <a:rect b="b" l="l" r="r" t="t"/>
                <a:pathLst>
                  <a:path extrusionOk="0" h="34509" w="102">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flipH="1">
                <a:off x="7980481" y="3191729"/>
                <a:ext cx="90084" cy="1656984"/>
              </a:xfrm>
              <a:custGeom>
                <a:rect b="b" l="l" r="r" t="t"/>
                <a:pathLst>
                  <a:path extrusionOk="0" h="34214" w="186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flipH="1">
                <a:off x="8159680" y="3181268"/>
                <a:ext cx="26493" cy="182823"/>
              </a:xfrm>
              <a:custGeom>
                <a:rect b="b" l="l" r="r" t="t"/>
                <a:pathLst>
                  <a:path extrusionOk="0" h="3775" w="547">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flipH="1">
                <a:off x="8189224" y="3198606"/>
                <a:ext cx="25572" cy="24651"/>
              </a:xfrm>
              <a:custGeom>
                <a:rect b="b" l="l" r="r" t="t"/>
                <a:pathLst>
                  <a:path extrusionOk="0" h="509" w="528">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p:nvPr/>
            </p:nvSpPr>
            <p:spPr>
              <a:xfrm flipH="1">
                <a:off x="8016411" y="2913589"/>
                <a:ext cx="669289" cy="285204"/>
              </a:xfrm>
              <a:custGeom>
                <a:rect b="b" l="l" r="r" t="t"/>
                <a:pathLst>
                  <a:path extrusionOk="0" h="5889" w="13819">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0"/>
            <p:cNvSpPr/>
            <p:nvPr/>
          </p:nvSpPr>
          <p:spPr>
            <a:xfrm rot="-5400000">
              <a:off x="8133000" y="2006075"/>
              <a:ext cx="87600" cy="27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0"/>
          <p:cNvGrpSpPr/>
          <p:nvPr/>
        </p:nvGrpSpPr>
        <p:grpSpPr>
          <a:xfrm>
            <a:off x="591096" y="2830324"/>
            <a:ext cx="519733" cy="485268"/>
            <a:chOff x="4694531" y="2250235"/>
            <a:chExt cx="1090502" cy="1018186"/>
          </a:xfrm>
        </p:grpSpPr>
        <p:sp>
          <p:nvSpPr>
            <p:cNvPr id="249" name="Google Shape;249;p20"/>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0"/>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0"/>
          <p:cNvGrpSpPr/>
          <p:nvPr/>
        </p:nvGrpSpPr>
        <p:grpSpPr>
          <a:xfrm>
            <a:off x="1433177" y="4004850"/>
            <a:ext cx="335765" cy="313500"/>
            <a:chOff x="4694531" y="2250235"/>
            <a:chExt cx="1090502" cy="1018186"/>
          </a:xfrm>
        </p:grpSpPr>
        <p:sp>
          <p:nvSpPr>
            <p:cNvPr id="254" name="Google Shape;254;p20"/>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0"/>
          <p:cNvSpPr txBox="1"/>
          <p:nvPr>
            <p:ph idx="1" type="subTitle"/>
          </p:nvPr>
        </p:nvSpPr>
        <p:spPr>
          <a:xfrm>
            <a:off x="2260250" y="1369638"/>
            <a:ext cx="4810500" cy="1832100"/>
          </a:xfrm>
          <a:prstGeom prst="rect">
            <a:avLst/>
          </a:prstGeom>
          <a:noFill/>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rPr>
              <a:t>“Fedspeak”</a:t>
            </a:r>
            <a:r>
              <a:rPr lang="en" sz="1200">
                <a:solidFill>
                  <a:schemeClr val="accent3"/>
                </a:solidFill>
              </a:rPr>
              <a:t> is the term given to the “turgid dialect of English” used by the Federal Reserve Board chairmen - the Fed is known to make wordy, vague and ambiguous statements.</a:t>
            </a:r>
            <a:endParaRPr sz="1200">
              <a:solidFill>
                <a:schemeClr val="accent3"/>
              </a:solidFill>
            </a:endParaRPr>
          </a:p>
          <a:p>
            <a:pPr indent="0" lvl="0" marL="0" rtl="0" algn="just">
              <a:spcBef>
                <a:spcPts val="0"/>
              </a:spcBef>
              <a:spcAft>
                <a:spcPts val="0"/>
              </a:spcAft>
              <a:buNone/>
            </a:pPr>
            <a:r>
              <a:t/>
            </a:r>
            <a:endParaRPr sz="1200">
              <a:solidFill>
                <a:schemeClr val="accent3"/>
              </a:solidFill>
            </a:endParaRPr>
          </a:p>
          <a:p>
            <a:pPr indent="0" lvl="0" marL="0" rtl="0" algn="just">
              <a:spcBef>
                <a:spcPts val="0"/>
              </a:spcBef>
              <a:spcAft>
                <a:spcPts val="0"/>
              </a:spcAft>
              <a:buNone/>
            </a:pPr>
            <a:r>
              <a:rPr lang="en" sz="1200">
                <a:solidFill>
                  <a:schemeClr val="accent3"/>
                </a:solidFill>
              </a:rPr>
              <a:t>Whenever the Fed talks, financiers listen - often qualitatively combing over the Fed's word choice.</a:t>
            </a:r>
            <a:endParaRPr sz="1200">
              <a:solidFill>
                <a:schemeClr val="accent3"/>
              </a:solidFill>
            </a:endParaRPr>
          </a:p>
          <a:p>
            <a:pPr indent="0" lvl="0" marL="0" rtl="0" algn="just">
              <a:spcBef>
                <a:spcPts val="0"/>
              </a:spcBef>
              <a:spcAft>
                <a:spcPts val="0"/>
              </a:spcAft>
              <a:buNone/>
            </a:pPr>
            <a:r>
              <a:t/>
            </a:r>
            <a:endParaRPr sz="1200">
              <a:solidFill>
                <a:schemeClr val="accent3"/>
              </a:solidFill>
            </a:endParaRPr>
          </a:p>
          <a:p>
            <a:pPr indent="0" lvl="0" marL="0" rtl="0" algn="just">
              <a:spcBef>
                <a:spcPts val="0"/>
              </a:spcBef>
              <a:spcAft>
                <a:spcPts val="0"/>
              </a:spcAft>
              <a:buNone/>
            </a:pPr>
            <a:r>
              <a:rPr b="1" lang="en" sz="1200"/>
              <a:t>Can we use NLP to draw insights about the Fed’s topics of interest in a quantitative way instead?</a:t>
            </a:r>
            <a:endParaRPr b="1" sz="1200"/>
          </a:p>
        </p:txBody>
      </p:sp>
      <p:sp>
        <p:nvSpPr>
          <p:cNvPr id="259" name="Google Shape;259;p20"/>
          <p:cNvSpPr txBox="1"/>
          <p:nvPr/>
        </p:nvSpPr>
        <p:spPr>
          <a:xfrm>
            <a:off x="121700" y="15460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them a preview of the results</a:t>
            </a:r>
            <a:endParaRPr/>
          </a:p>
        </p:txBody>
      </p:sp>
      <p:sp>
        <p:nvSpPr>
          <p:cNvPr id="265" name="Google Shape;265;p21"/>
          <p:cNvSpPr txBox="1"/>
          <p:nvPr>
            <p:ph idx="1" type="body"/>
          </p:nvPr>
        </p:nvSpPr>
        <p:spPr>
          <a:xfrm>
            <a:off x="347375" y="2078875"/>
            <a:ext cx="8538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By showing your results at the beginning, you can help to keep the audience intrigued throughout the tougher parts of the presentation.</a:t>
            </a:r>
            <a:endParaRPr sz="1800"/>
          </a:p>
          <a:p>
            <a:pPr indent="0" lvl="0" marL="0" rtl="0" algn="l">
              <a:spcBef>
                <a:spcPts val="1600"/>
              </a:spcBef>
              <a:spcAft>
                <a:spcPts val="0"/>
              </a:spcAft>
              <a:buNone/>
            </a:pPr>
            <a:r>
              <a:rPr i="1" lang="en" sz="1800"/>
              <a:t>“I was able to predict the number of daily customers at the cafeteria within 5% accuracy of the actual number.”</a:t>
            </a:r>
            <a:endParaRPr i="1" sz="1800"/>
          </a:p>
          <a:p>
            <a:pPr indent="0" lvl="0" marL="0" rtl="0" algn="l">
              <a:spcBef>
                <a:spcPts val="1600"/>
              </a:spcBef>
              <a:spcAft>
                <a:spcPts val="0"/>
              </a:spcAft>
              <a:buNone/>
            </a:pPr>
            <a:r>
              <a:rPr i="1" lang="en" sz="1800"/>
              <a:t>“Predicting the number of customers every day is difficult, but we did identify some important variables that can help us reduce waste.”</a:t>
            </a:r>
            <a:endParaRPr i="1" sz="1800"/>
          </a:p>
          <a:p>
            <a:pPr indent="0" lvl="0" marL="0" rtl="0" algn="l">
              <a:spcBef>
                <a:spcPts val="1600"/>
              </a:spcBef>
              <a:spcAft>
                <a:spcPts val="1600"/>
              </a:spcAft>
              <a:buNone/>
            </a:pPr>
            <a:r>
              <a:rPr lang="en" sz="1800"/>
              <a:t>This is not a deep dive of the results, just enough to whet their appetite.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0" st="0"/>
                                            </p:txEl>
                                          </p:spTgt>
                                        </p:tgtEl>
                                        <p:attrNameLst>
                                          <p:attrName>style.visibility</p:attrName>
                                        </p:attrNameLst>
                                      </p:cBhvr>
                                      <p:to>
                                        <p:strVal val="visible"/>
                                      </p:to>
                                    </p:set>
                                    <p:animEffect filter="fade" transition="in">
                                      <p:cBhvr>
                                        <p:cTn dur="1000"/>
                                        <p:tgtEl>
                                          <p:spTgt spid="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1" st="1"/>
                                            </p:txEl>
                                          </p:spTgt>
                                        </p:tgtEl>
                                        <p:attrNameLst>
                                          <p:attrName>style.visibility</p:attrName>
                                        </p:attrNameLst>
                                      </p:cBhvr>
                                      <p:to>
                                        <p:strVal val="visible"/>
                                      </p:to>
                                    </p:set>
                                    <p:animEffect filter="fade" transition="in">
                                      <p:cBhvr>
                                        <p:cTn dur="1000"/>
                                        <p:tgtEl>
                                          <p:spTgt spid="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2" st="2"/>
                                            </p:txEl>
                                          </p:spTgt>
                                        </p:tgtEl>
                                        <p:attrNameLst>
                                          <p:attrName>style.visibility</p:attrName>
                                        </p:attrNameLst>
                                      </p:cBhvr>
                                      <p:to>
                                        <p:strVal val="visible"/>
                                      </p:to>
                                    </p:set>
                                    <p:animEffect filter="fade" transition="in">
                                      <p:cBhvr>
                                        <p:cTn dur="1000"/>
                                        <p:tgtEl>
                                          <p:spTgt spid="2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xEl>
                                              <p:pRg end="3" st="3"/>
                                            </p:txEl>
                                          </p:spTgt>
                                        </p:tgtEl>
                                        <p:attrNameLst>
                                          <p:attrName>style.visibility</p:attrName>
                                        </p:attrNameLst>
                                      </p:cBhvr>
                                      <p:to>
                                        <p:strVal val="visible"/>
                                      </p:to>
                                    </p:set>
                                    <p:animEffect filter="fade" transition="in">
                                      <p:cBhvr>
                                        <p:cTn dur="1000"/>
                                        <p:tgtEl>
                                          <p:spTgt spid="2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Process</a:t>
            </a:r>
            <a:endParaRPr/>
          </a:p>
        </p:txBody>
      </p:sp>
      <p:sp>
        <p:nvSpPr>
          <p:cNvPr id="271" name="Google Shape;271;p22"/>
          <p:cNvSpPr txBox="1"/>
          <p:nvPr>
            <p:ph idx="1" type="body"/>
          </p:nvPr>
        </p:nvSpPr>
        <p:spPr>
          <a:xfrm>
            <a:off x="729450" y="2078875"/>
            <a:ext cx="7688700" cy="291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Data Pipeline</a:t>
            </a:r>
            <a:endParaRPr sz="1800"/>
          </a:p>
          <a:p>
            <a:pPr indent="-342900" lvl="0" marL="457200" rtl="0" algn="l">
              <a:spcBef>
                <a:spcPts val="0"/>
              </a:spcBef>
              <a:spcAft>
                <a:spcPts val="0"/>
              </a:spcAft>
              <a:buSzPts val="1800"/>
              <a:buChar char="●"/>
            </a:pPr>
            <a:r>
              <a:rPr lang="en" sz="1800"/>
              <a:t>Data Cleaning</a:t>
            </a:r>
            <a:endParaRPr sz="1800"/>
          </a:p>
          <a:p>
            <a:pPr indent="-342900" lvl="0" marL="457200" rtl="0" algn="l">
              <a:spcBef>
                <a:spcPts val="0"/>
              </a:spcBef>
              <a:spcAft>
                <a:spcPts val="0"/>
              </a:spcAft>
              <a:buSzPts val="1800"/>
              <a:buChar char="●"/>
            </a:pPr>
            <a:r>
              <a:rPr lang="en" sz="1800"/>
              <a:t>SQL</a:t>
            </a:r>
            <a:endParaRPr sz="1800"/>
          </a:p>
          <a:p>
            <a:pPr indent="-342900" lvl="0" marL="457200" rtl="0" algn="l">
              <a:spcBef>
                <a:spcPts val="0"/>
              </a:spcBef>
              <a:spcAft>
                <a:spcPts val="0"/>
              </a:spcAft>
              <a:buSzPts val="1800"/>
              <a:buChar char="●"/>
            </a:pPr>
            <a:r>
              <a:rPr lang="en" sz="1800"/>
              <a:t>Data Visualizations. </a:t>
            </a:r>
            <a:endParaRPr sz="1800"/>
          </a:p>
          <a:p>
            <a:pPr indent="0" lvl="0" marL="0" rtl="0" algn="l">
              <a:spcBef>
                <a:spcPts val="1600"/>
              </a:spcBef>
              <a:spcAft>
                <a:spcPts val="0"/>
              </a:spcAft>
              <a:buNone/>
            </a:pPr>
            <a:r>
              <a:rPr lang="en" sz="1800"/>
              <a:t>The depth in which you dive into each of these depends on your audience, the amount of time you have, and them impact it has on your data story. </a:t>
            </a:r>
            <a:endParaRPr sz="1800"/>
          </a:p>
          <a:p>
            <a:pPr indent="0" lvl="0" marL="0" rtl="0" algn="l">
              <a:spcBef>
                <a:spcPts val="1600"/>
              </a:spcBef>
              <a:spcAft>
                <a:spcPts val="1600"/>
              </a:spcAft>
              <a:buNone/>
            </a:pPr>
            <a:r>
              <a:rPr lang="en" sz="1800"/>
              <a:t>A great place to show the different technical tools and skill you utilized during the project.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306716" y="545053"/>
            <a:ext cx="7543800" cy="1028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accent1"/>
              </a:buClr>
              <a:buSzPts val="2700"/>
              <a:buFont typeface="Trebuchet MS"/>
              <a:buNone/>
            </a:pPr>
            <a:r>
              <a:rPr lang="en"/>
              <a:t>Process</a:t>
            </a:r>
            <a:endParaRPr/>
          </a:p>
        </p:txBody>
      </p:sp>
      <p:cxnSp>
        <p:nvCxnSpPr>
          <p:cNvPr id="278" name="Google Shape;278;p23"/>
          <p:cNvCxnSpPr/>
          <p:nvPr/>
        </p:nvCxnSpPr>
        <p:spPr>
          <a:xfrm flipH="1" rot="10800000">
            <a:off x="1077685" y="3271145"/>
            <a:ext cx="997500" cy="906000"/>
          </a:xfrm>
          <a:prstGeom prst="straightConnector1">
            <a:avLst/>
          </a:prstGeom>
          <a:noFill/>
          <a:ln cap="flat" cmpd="sng" w="38100">
            <a:solidFill>
              <a:srgbClr val="164161"/>
            </a:solidFill>
            <a:prstDash val="dash"/>
            <a:round/>
            <a:headEnd len="sm" w="sm" type="none"/>
            <a:tailEnd len="sm" w="sm" type="none"/>
          </a:ln>
        </p:spPr>
      </p:cxnSp>
      <p:cxnSp>
        <p:nvCxnSpPr>
          <p:cNvPr id="279" name="Google Shape;279;p23"/>
          <p:cNvCxnSpPr/>
          <p:nvPr/>
        </p:nvCxnSpPr>
        <p:spPr>
          <a:xfrm>
            <a:off x="2075213" y="3271112"/>
            <a:ext cx="1692300" cy="0"/>
          </a:xfrm>
          <a:prstGeom prst="straightConnector1">
            <a:avLst/>
          </a:prstGeom>
          <a:noFill/>
          <a:ln cap="flat" cmpd="sng" w="38100">
            <a:solidFill>
              <a:srgbClr val="164161"/>
            </a:solidFill>
            <a:prstDash val="dash"/>
            <a:round/>
            <a:headEnd len="sm" w="sm" type="none"/>
            <a:tailEnd len="sm" w="sm" type="none"/>
          </a:ln>
        </p:spPr>
      </p:cxnSp>
      <p:cxnSp>
        <p:nvCxnSpPr>
          <p:cNvPr id="280" name="Google Shape;280;p23"/>
          <p:cNvCxnSpPr/>
          <p:nvPr/>
        </p:nvCxnSpPr>
        <p:spPr>
          <a:xfrm flipH="1" rot="10800000">
            <a:off x="3722914" y="2466648"/>
            <a:ext cx="748200" cy="799200"/>
          </a:xfrm>
          <a:prstGeom prst="straightConnector1">
            <a:avLst/>
          </a:prstGeom>
          <a:noFill/>
          <a:ln cap="flat" cmpd="sng" w="38100">
            <a:solidFill>
              <a:srgbClr val="164161"/>
            </a:solidFill>
            <a:prstDash val="dash"/>
            <a:round/>
            <a:headEnd len="sm" w="sm" type="none"/>
            <a:tailEnd len="sm" w="sm" type="none"/>
          </a:ln>
        </p:spPr>
      </p:cxnSp>
      <p:cxnSp>
        <p:nvCxnSpPr>
          <p:cNvPr id="281" name="Google Shape;281;p23"/>
          <p:cNvCxnSpPr/>
          <p:nvPr/>
        </p:nvCxnSpPr>
        <p:spPr>
          <a:xfrm flipH="1" rot="10800000">
            <a:off x="4471059" y="2466853"/>
            <a:ext cx="1629900" cy="5100"/>
          </a:xfrm>
          <a:prstGeom prst="straightConnector1">
            <a:avLst/>
          </a:prstGeom>
          <a:noFill/>
          <a:ln cap="flat" cmpd="sng" w="38100">
            <a:solidFill>
              <a:srgbClr val="164161"/>
            </a:solidFill>
            <a:prstDash val="dash"/>
            <a:round/>
            <a:headEnd len="sm" w="sm" type="none"/>
            <a:tailEnd len="sm" w="sm" type="none"/>
          </a:ln>
        </p:spPr>
      </p:cxnSp>
      <p:cxnSp>
        <p:nvCxnSpPr>
          <p:cNvPr id="282" name="Google Shape;282;p23"/>
          <p:cNvCxnSpPr/>
          <p:nvPr/>
        </p:nvCxnSpPr>
        <p:spPr>
          <a:xfrm flipH="1" rot="10800000">
            <a:off x="6100947" y="1558592"/>
            <a:ext cx="627900" cy="924600"/>
          </a:xfrm>
          <a:prstGeom prst="straightConnector1">
            <a:avLst/>
          </a:prstGeom>
          <a:noFill/>
          <a:ln cap="flat" cmpd="sng" w="38100">
            <a:solidFill>
              <a:srgbClr val="164161"/>
            </a:solidFill>
            <a:prstDash val="dash"/>
            <a:round/>
            <a:headEnd len="sm" w="sm" type="none"/>
            <a:tailEnd len="sm" w="sm" type="none"/>
          </a:ln>
        </p:spPr>
      </p:cxnSp>
      <p:cxnSp>
        <p:nvCxnSpPr>
          <p:cNvPr id="283" name="Google Shape;283;p23"/>
          <p:cNvCxnSpPr/>
          <p:nvPr/>
        </p:nvCxnSpPr>
        <p:spPr>
          <a:xfrm>
            <a:off x="6728855" y="1558402"/>
            <a:ext cx="1317300" cy="0"/>
          </a:xfrm>
          <a:prstGeom prst="straightConnector1">
            <a:avLst/>
          </a:prstGeom>
          <a:noFill/>
          <a:ln cap="flat" cmpd="sng" w="38100">
            <a:solidFill>
              <a:srgbClr val="164161"/>
            </a:solidFill>
            <a:prstDash val="dash"/>
            <a:round/>
            <a:headEnd len="sm" w="sm" type="none"/>
            <a:tailEnd len="sm" w="sm" type="none"/>
          </a:ln>
        </p:spPr>
      </p:cxnSp>
      <p:pic>
        <p:nvPicPr>
          <p:cNvPr id="284" name="Google Shape;284;p23"/>
          <p:cNvPicPr preferRelativeResize="0"/>
          <p:nvPr/>
        </p:nvPicPr>
        <p:blipFill rotWithShape="1">
          <a:blip r:embed="rId3">
            <a:alphaModFix/>
          </a:blip>
          <a:srcRect b="0" l="0" r="0" t="0"/>
          <a:stretch/>
        </p:blipFill>
        <p:spPr>
          <a:xfrm>
            <a:off x="285750" y="3780361"/>
            <a:ext cx="1028700" cy="1028700"/>
          </a:xfrm>
          <a:prstGeom prst="rect">
            <a:avLst/>
          </a:prstGeom>
          <a:noFill/>
          <a:ln>
            <a:noFill/>
          </a:ln>
        </p:spPr>
      </p:pic>
      <p:sp>
        <p:nvSpPr>
          <p:cNvPr id="285" name="Google Shape;285;p23"/>
          <p:cNvSpPr/>
          <p:nvPr/>
        </p:nvSpPr>
        <p:spPr>
          <a:xfrm>
            <a:off x="1057388" y="1995055"/>
            <a:ext cx="1829520" cy="1220076"/>
          </a:xfrm>
          <a:prstGeom prst="cloud">
            <a:avLst/>
          </a:prstGeom>
          <a:solidFill>
            <a:schemeClr val="accent2">
              <a:alpha val="49800"/>
            </a:schemeClr>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500" u="none" cap="none" strike="noStrike">
                <a:solidFill>
                  <a:schemeClr val="dk1"/>
                </a:solidFill>
                <a:latin typeface="Trebuchet MS"/>
                <a:ea typeface="Trebuchet MS"/>
                <a:cs typeface="Trebuchet MS"/>
                <a:sym typeface="Trebuchet MS"/>
              </a:rPr>
              <a:t>Cleaning</a:t>
            </a:r>
            <a:endParaRPr sz="1100"/>
          </a:p>
        </p:txBody>
      </p:sp>
      <p:sp>
        <p:nvSpPr>
          <p:cNvPr id="286" name="Google Shape;286;p23"/>
          <p:cNvSpPr/>
          <p:nvPr/>
        </p:nvSpPr>
        <p:spPr>
          <a:xfrm>
            <a:off x="3319847" y="1173216"/>
            <a:ext cx="2244348" cy="1214784"/>
          </a:xfrm>
          <a:prstGeom prst="cloud">
            <a:avLst/>
          </a:pr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Trebuchet MS"/>
                <a:ea typeface="Trebuchet MS"/>
                <a:cs typeface="Trebuchet MS"/>
                <a:sym typeface="Trebuchet MS"/>
              </a:rPr>
              <a:t>LDA Model</a:t>
            </a:r>
            <a:endParaRPr b="0" i="0" sz="1400" u="none" cap="none" strike="noStrike">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rPr b="0" i="0" lang="en" sz="1400" u="none" cap="none" strike="noStrike">
                <a:solidFill>
                  <a:schemeClr val="dk1"/>
                </a:solidFill>
                <a:latin typeface="Trebuchet MS"/>
                <a:ea typeface="Trebuchet MS"/>
                <a:cs typeface="Trebuchet MS"/>
                <a:sym typeface="Trebuchet MS"/>
              </a:rPr>
              <a:t>LDA Visualization</a:t>
            </a:r>
            <a:endParaRPr b="0" i="0" sz="1400" u="none" cap="none" strike="noStrike">
              <a:solidFill>
                <a:schemeClr val="dk1"/>
              </a:solidFill>
              <a:latin typeface="Trebuchet MS"/>
              <a:ea typeface="Trebuchet MS"/>
              <a:cs typeface="Trebuchet MS"/>
              <a:sym typeface="Trebuchet MS"/>
            </a:endParaRPr>
          </a:p>
        </p:txBody>
      </p:sp>
      <p:sp>
        <p:nvSpPr>
          <p:cNvPr id="287" name="Google Shape;287;p23"/>
          <p:cNvSpPr/>
          <p:nvPr/>
        </p:nvSpPr>
        <p:spPr>
          <a:xfrm>
            <a:off x="3072739" y="3271112"/>
            <a:ext cx="1872720" cy="1240704"/>
          </a:xfrm>
          <a:prstGeom prst="cloud">
            <a:avLst/>
          </a:pr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Trebuchet MS"/>
                <a:ea typeface="Trebuchet MS"/>
                <a:cs typeface="Trebuchet MS"/>
                <a:sym typeface="Trebuchet MS"/>
              </a:rPr>
              <a:t>EVALUATION</a:t>
            </a:r>
            <a:endParaRPr sz="1100"/>
          </a:p>
          <a:p>
            <a:pPr indent="0" lvl="0" marL="0" marR="0" rtl="0" algn="ctr">
              <a:spcBef>
                <a:spcPts val="0"/>
              </a:spcBef>
              <a:spcAft>
                <a:spcPts val="0"/>
              </a:spcAft>
              <a:buNone/>
            </a:pPr>
            <a:r>
              <a:rPr b="0" i="0" lang="en" sz="1400" u="none" cap="none" strike="noStrike">
                <a:solidFill>
                  <a:schemeClr val="dk1"/>
                </a:solidFill>
                <a:latin typeface="Trebuchet MS"/>
                <a:ea typeface="Trebuchet MS"/>
                <a:cs typeface="Trebuchet MS"/>
                <a:sym typeface="Trebuchet MS"/>
              </a:rPr>
              <a:t>Tokenize Lemmatize</a:t>
            </a:r>
            <a:endParaRPr sz="1100"/>
          </a:p>
        </p:txBody>
      </p:sp>
      <p:sp>
        <p:nvSpPr>
          <p:cNvPr id="288" name="Google Shape;288;p23"/>
          <p:cNvSpPr/>
          <p:nvPr/>
        </p:nvSpPr>
        <p:spPr>
          <a:xfrm>
            <a:off x="5310322" y="2477778"/>
            <a:ext cx="2209464" cy="1302588"/>
          </a:xfrm>
          <a:prstGeom prst="cloud">
            <a:avLst/>
          </a:pr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1400" u="none" cap="none" strike="noStrike">
                <a:solidFill>
                  <a:schemeClr val="dk1"/>
                </a:solidFill>
                <a:latin typeface="Trebuchet MS"/>
                <a:ea typeface="Trebuchet MS"/>
                <a:cs typeface="Trebuchet MS"/>
                <a:sym typeface="Trebuchet MS"/>
              </a:rPr>
              <a:t>T-SNE Clustering</a:t>
            </a:r>
            <a:endParaRPr sz="1100"/>
          </a:p>
        </p:txBody>
      </p:sp>
      <p:sp>
        <p:nvSpPr>
          <p:cNvPr id="289" name="Google Shape;289;p23"/>
          <p:cNvSpPr/>
          <p:nvPr/>
        </p:nvSpPr>
        <p:spPr>
          <a:xfrm>
            <a:off x="5792547" y="537858"/>
            <a:ext cx="1829520" cy="939924"/>
          </a:xfrm>
          <a:prstGeom prst="cloud">
            <a:avLst/>
          </a:pr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Trebuchet MS"/>
                <a:ea typeface="Trebuchet MS"/>
                <a:cs typeface="Trebuchet MS"/>
                <a:sym typeface="Trebuchet MS"/>
              </a:rPr>
              <a:t>Analysis</a:t>
            </a:r>
            <a:endParaRPr sz="1100"/>
          </a:p>
          <a:p>
            <a:pPr indent="0" lvl="0" marL="0" marR="0" rtl="0" algn="ctr">
              <a:spcBef>
                <a:spcPts val="0"/>
              </a:spcBef>
              <a:spcAft>
                <a:spcPts val="0"/>
              </a:spcAft>
              <a:buNone/>
            </a:pPr>
            <a:r>
              <a:t/>
            </a:r>
            <a:endParaRPr b="0" i="0" sz="800" u="none" cap="none" strike="noStrike">
              <a:solidFill>
                <a:schemeClr val="dk1"/>
              </a:solidFill>
              <a:latin typeface="Trebuchet MS"/>
              <a:ea typeface="Trebuchet MS"/>
              <a:cs typeface="Trebuchet MS"/>
              <a:sym typeface="Trebuchet MS"/>
            </a:endParaRPr>
          </a:p>
          <a:p>
            <a:pPr indent="0" lvl="0" marL="0" marR="0" rtl="0" algn="ctr">
              <a:spcBef>
                <a:spcPts val="0"/>
              </a:spcBef>
              <a:spcAft>
                <a:spcPts val="0"/>
              </a:spcAft>
              <a:buNone/>
            </a:pPr>
            <a:r>
              <a:rPr b="0" i="0" lang="en" sz="1400" u="none" cap="none" strike="noStrike">
                <a:solidFill>
                  <a:schemeClr val="dk1"/>
                </a:solidFill>
                <a:latin typeface="Trebuchet MS"/>
                <a:ea typeface="Trebuchet MS"/>
                <a:cs typeface="Trebuchet MS"/>
                <a:sym typeface="Trebuchet MS"/>
              </a:rPr>
              <a:t>plotly</a:t>
            </a:r>
            <a:endParaRPr sz="1100"/>
          </a:p>
        </p:txBody>
      </p:sp>
      <p:pic>
        <p:nvPicPr>
          <p:cNvPr id="290" name="Google Shape;290;p23"/>
          <p:cNvPicPr preferRelativeResize="0"/>
          <p:nvPr/>
        </p:nvPicPr>
        <p:blipFill rotWithShape="1">
          <a:blip r:embed="rId4">
            <a:alphaModFix/>
          </a:blip>
          <a:srcRect b="0" l="0" r="0" t="0"/>
          <a:stretch/>
        </p:blipFill>
        <p:spPr>
          <a:xfrm>
            <a:off x="7905162" y="906869"/>
            <a:ext cx="1141763" cy="1141762"/>
          </a:xfrm>
          <a:prstGeom prst="rect">
            <a:avLst/>
          </a:prstGeom>
          <a:noFill/>
          <a:ln>
            <a:noFill/>
          </a:ln>
        </p:spPr>
      </p:pic>
      <p:sp>
        <p:nvSpPr>
          <p:cNvPr id="291" name="Google Shape;291;p23"/>
          <p:cNvSpPr/>
          <p:nvPr/>
        </p:nvSpPr>
        <p:spPr>
          <a:xfrm>
            <a:off x="169966" y="160735"/>
            <a:ext cx="2787600" cy="192900"/>
          </a:xfrm>
          <a:prstGeom prst="rect">
            <a:avLst/>
          </a:prstGeom>
          <a:solidFill>
            <a:srgbClr val="226292"/>
          </a:solidFill>
          <a:ln cap="rnd" cmpd="sng" w="19050">
            <a:solidFill>
              <a:srgbClr val="22629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rebuchet MS"/>
              <a:ea typeface="Trebuchet MS"/>
              <a:cs typeface="Trebuchet MS"/>
              <a:sym typeface="Trebuchet MS"/>
            </a:endParaRPr>
          </a:p>
        </p:txBody>
      </p:sp>
      <p:sp>
        <p:nvSpPr>
          <p:cNvPr id="292" name="Google Shape;292;p23"/>
          <p:cNvSpPr/>
          <p:nvPr/>
        </p:nvSpPr>
        <p:spPr>
          <a:xfrm>
            <a:off x="3077285" y="165885"/>
            <a:ext cx="2787600" cy="192900"/>
          </a:xfrm>
          <a:prstGeom prst="rect">
            <a:avLst/>
          </a:prstGeom>
          <a:solidFill>
            <a:srgbClr val="002060"/>
          </a:solidFill>
          <a:ln cap="rnd" cmpd="sng" w="19050">
            <a:solidFill>
              <a:srgbClr val="00206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rebuchet MS"/>
              <a:ea typeface="Trebuchet MS"/>
              <a:cs typeface="Trebuchet MS"/>
              <a:sym typeface="Trebuchet MS"/>
            </a:endParaRPr>
          </a:p>
        </p:txBody>
      </p:sp>
      <p:sp>
        <p:nvSpPr>
          <p:cNvPr id="293" name="Google Shape;293;p23"/>
          <p:cNvSpPr/>
          <p:nvPr/>
        </p:nvSpPr>
        <p:spPr>
          <a:xfrm>
            <a:off x="6029695" y="155309"/>
            <a:ext cx="2787600" cy="192900"/>
          </a:xfrm>
          <a:prstGeom prst="rect">
            <a:avLst/>
          </a:prstGeom>
          <a:solidFill>
            <a:srgbClr val="28A47C"/>
          </a:solidFill>
          <a:ln cap="rnd" cmpd="sng" w="19050">
            <a:solidFill>
              <a:srgbClr val="28A47C"/>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Trebuchet MS"/>
              <a:ea typeface="Trebuchet MS"/>
              <a:cs typeface="Trebuchet MS"/>
              <a:sym typeface="Trebuchet MS"/>
            </a:endParaRPr>
          </a:p>
        </p:txBody>
      </p:sp>
      <p:sp>
        <p:nvSpPr>
          <p:cNvPr id="294" name="Google Shape;294;p23"/>
          <p:cNvSpPr txBox="1"/>
          <p:nvPr/>
        </p:nvSpPr>
        <p:spPr>
          <a:xfrm>
            <a:off x="126130" y="4661554"/>
            <a:ext cx="2348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100" u="none" cap="none" strike="noStrike">
                <a:solidFill>
                  <a:schemeClr val="dk1"/>
                </a:solidFill>
                <a:latin typeface="Trebuchet MS"/>
                <a:ea typeface="Trebuchet MS"/>
                <a:cs typeface="Trebuchet MS"/>
                <a:sym typeface="Trebuchet MS"/>
              </a:rPr>
              <a:t>Gather: Twint</a:t>
            </a:r>
            <a:endParaRPr sz="11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 sz="1100">
                <a:solidFill>
                  <a:schemeClr val="dk1"/>
                </a:solidFill>
                <a:latin typeface="Trebuchet MS"/>
                <a:ea typeface="Trebuchet MS"/>
                <a:cs typeface="Trebuchet MS"/>
                <a:sym typeface="Trebuchet MS"/>
              </a:rPr>
              <a:t>8 Domestic Airlines</a:t>
            </a:r>
            <a:endParaRPr sz="1100"/>
          </a:p>
        </p:txBody>
      </p:sp>
      <p:pic>
        <p:nvPicPr>
          <p:cNvPr id="295" name="Google Shape;295;p23"/>
          <p:cNvPicPr preferRelativeResize="0"/>
          <p:nvPr/>
        </p:nvPicPr>
        <p:blipFill rotWithShape="1">
          <a:blip r:embed="rId5">
            <a:alphaModFix/>
          </a:blip>
          <a:srcRect b="0" l="0" r="0" t="0"/>
          <a:stretch/>
        </p:blipFill>
        <p:spPr>
          <a:xfrm>
            <a:off x="1484535" y="2483192"/>
            <a:ext cx="543120" cy="425751"/>
          </a:xfrm>
          <a:prstGeom prst="rect">
            <a:avLst/>
          </a:prstGeom>
          <a:noFill/>
          <a:ln>
            <a:noFill/>
          </a:ln>
        </p:spPr>
      </p:pic>
      <p:pic>
        <p:nvPicPr>
          <p:cNvPr id="296" name="Google Shape;296;p23"/>
          <p:cNvPicPr preferRelativeResize="0"/>
          <p:nvPr/>
        </p:nvPicPr>
        <p:blipFill rotWithShape="1">
          <a:blip r:embed="rId6">
            <a:alphaModFix/>
          </a:blip>
          <a:srcRect b="0" l="0" r="0" t="0"/>
          <a:stretch/>
        </p:blipFill>
        <p:spPr>
          <a:xfrm>
            <a:off x="2281361" y="2300190"/>
            <a:ext cx="543120" cy="543120"/>
          </a:xfrm>
          <a:prstGeom prst="rect">
            <a:avLst/>
          </a:prstGeom>
          <a:noFill/>
          <a:ln>
            <a:noFill/>
          </a:ln>
        </p:spPr>
      </p:pic>
      <p:pic>
        <p:nvPicPr>
          <p:cNvPr id="297" name="Google Shape;297;p23"/>
          <p:cNvPicPr preferRelativeResize="0"/>
          <p:nvPr/>
        </p:nvPicPr>
        <p:blipFill rotWithShape="1">
          <a:blip r:embed="rId7">
            <a:alphaModFix/>
          </a:blip>
          <a:srcRect b="0" l="0" r="0" t="0"/>
          <a:stretch/>
        </p:blipFill>
        <p:spPr>
          <a:xfrm>
            <a:off x="6916902" y="1053388"/>
            <a:ext cx="239655" cy="239655"/>
          </a:xfrm>
          <a:prstGeom prst="rect">
            <a:avLst/>
          </a:prstGeom>
          <a:noFill/>
          <a:ln>
            <a:noFill/>
          </a:ln>
        </p:spPr>
      </p:pic>
      <p:pic>
        <p:nvPicPr>
          <p:cNvPr id="298" name="Google Shape;298;p23"/>
          <p:cNvPicPr preferRelativeResize="0"/>
          <p:nvPr/>
        </p:nvPicPr>
        <p:blipFill rotWithShape="1">
          <a:blip r:embed="rId8">
            <a:alphaModFix/>
          </a:blip>
          <a:srcRect b="0" l="0" r="0" t="0"/>
          <a:stretch/>
        </p:blipFill>
        <p:spPr>
          <a:xfrm>
            <a:off x="5136783" y="3870183"/>
            <a:ext cx="964163" cy="482082"/>
          </a:xfrm>
          <a:prstGeom prst="rect">
            <a:avLst/>
          </a:prstGeom>
          <a:noFill/>
          <a:ln>
            <a:noFill/>
          </a:ln>
        </p:spPr>
      </p:pic>
      <p:pic>
        <p:nvPicPr>
          <p:cNvPr id="299" name="Google Shape;299;p23"/>
          <p:cNvPicPr preferRelativeResize="0"/>
          <p:nvPr/>
        </p:nvPicPr>
        <p:blipFill rotWithShape="1">
          <a:blip r:embed="rId9">
            <a:alphaModFix/>
          </a:blip>
          <a:srcRect b="0" l="0" r="0" t="0"/>
          <a:stretch/>
        </p:blipFill>
        <p:spPr>
          <a:xfrm>
            <a:off x="3651310" y="593450"/>
            <a:ext cx="1639500" cy="393479"/>
          </a:xfrm>
          <a:prstGeom prst="rect">
            <a:avLst/>
          </a:prstGeom>
          <a:noFill/>
          <a:ln>
            <a:noFill/>
          </a:ln>
        </p:spPr>
      </p:pic>
      <p:pic>
        <p:nvPicPr>
          <p:cNvPr id="300" name="Google Shape;300;p23"/>
          <p:cNvPicPr preferRelativeResize="0"/>
          <p:nvPr/>
        </p:nvPicPr>
        <p:blipFill>
          <a:blip r:embed="rId10">
            <a:alphaModFix/>
          </a:blip>
          <a:stretch>
            <a:fillRect/>
          </a:stretch>
        </p:blipFill>
        <p:spPr>
          <a:xfrm>
            <a:off x="306710" y="3050416"/>
            <a:ext cx="627900" cy="729934"/>
          </a:xfrm>
          <a:prstGeom prst="rect">
            <a:avLst/>
          </a:prstGeom>
          <a:noFill/>
          <a:ln>
            <a:noFill/>
          </a:ln>
        </p:spPr>
      </p:pic>
      <p:pic>
        <p:nvPicPr>
          <p:cNvPr id="301" name="Google Shape;301;p23"/>
          <p:cNvPicPr preferRelativeResize="0"/>
          <p:nvPr/>
        </p:nvPicPr>
        <p:blipFill>
          <a:blip r:embed="rId11">
            <a:alphaModFix/>
          </a:blip>
          <a:stretch>
            <a:fillRect/>
          </a:stretch>
        </p:blipFill>
        <p:spPr>
          <a:xfrm>
            <a:off x="1658700" y="3929736"/>
            <a:ext cx="1298818" cy="729938"/>
          </a:xfrm>
          <a:prstGeom prst="rect">
            <a:avLst/>
          </a:prstGeom>
          <a:noFill/>
          <a:ln>
            <a:noFill/>
          </a:ln>
        </p:spPr>
      </p:pic>
      <p:pic>
        <p:nvPicPr>
          <p:cNvPr id="302" name="Google Shape;302;p23"/>
          <p:cNvPicPr preferRelativeResize="0"/>
          <p:nvPr/>
        </p:nvPicPr>
        <p:blipFill>
          <a:blip r:embed="rId12">
            <a:alphaModFix/>
          </a:blip>
          <a:stretch>
            <a:fillRect/>
          </a:stretch>
        </p:blipFill>
        <p:spPr>
          <a:xfrm>
            <a:off x="1720408" y="1286849"/>
            <a:ext cx="1371054" cy="543112"/>
          </a:xfrm>
          <a:prstGeom prst="rect">
            <a:avLst/>
          </a:prstGeom>
          <a:noFill/>
          <a:ln>
            <a:noFill/>
          </a:ln>
        </p:spPr>
      </p:pic>
      <p:sp>
        <p:nvSpPr>
          <p:cNvPr id="303" name="Google Shape;303;p23"/>
          <p:cNvSpPr txBox="1"/>
          <p:nvPr/>
        </p:nvSpPr>
        <p:spPr>
          <a:xfrm>
            <a:off x="7102925" y="457720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4"/>
          <p:cNvSpPr txBox="1"/>
          <p:nvPr/>
        </p:nvSpPr>
        <p:spPr>
          <a:xfrm>
            <a:off x="2715925" y="1785075"/>
            <a:ext cx="1327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Facebook Prophet</a:t>
            </a:r>
            <a:br>
              <a:rPr lang="en" sz="1100">
                <a:solidFill>
                  <a:srgbClr val="338987"/>
                </a:solidFill>
                <a:latin typeface="Josefin Slab SemiBold"/>
                <a:ea typeface="Josefin Slab SemiBold"/>
                <a:cs typeface="Josefin Slab SemiBold"/>
                <a:sym typeface="Josefin Slab SemiBold"/>
              </a:rPr>
            </a:br>
            <a:r>
              <a:rPr lang="en" sz="1100">
                <a:solidFill>
                  <a:srgbClr val="338987"/>
                </a:solidFill>
                <a:latin typeface="Josefin Slab SemiBold"/>
                <a:ea typeface="Josefin Slab SemiBold"/>
                <a:cs typeface="Josefin Slab SemiBold"/>
                <a:sym typeface="Josefin Slab SemiBold"/>
              </a:rPr>
              <a:t>S/ARIMA</a:t>
            </a:r>
            <a:endParaRPr sz="1100">
              <a:solidFill>
                <a:srgbClr val="338987"/>
              </a:solidFill>
              <a:latin typeface="Josefin Slab SemiBold"/>
              <a:ea typeface="Josefin Slab SemiBold"/>
              <a:cs typeface="Josefin Slab SemiBold"/>
              <a:sym typeface="Josefin Slab SemiBold"/>
            </a:endParaRPr>
          </a:p>
        </p:txBody>
      </p:sp>
      <p:sp>
        <p:nvSpPr>
          <p:cNvPr id="309" name="Google Shape;309;p24"/>
          <p:cNvSpPr txBox="1"/>
          <p:nvPr>
            <p:ph idx="4294967295" type="ctrTitle"/>
          </p:nvPr>
        </p:nvSpPr>
        <p:spPr>
          <a:xfrm>
            <a:off x="2715875" y="1606192"/>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First models</a:t>
            </a:r>
            <a:endParaRPr sz="1200">
              <a:solidFill>
                <a:srgbClr val="338987"/>
              </a:solidFill>
            </a:endParaRPr>
          </a:p>
        </p:txBody>
      </p:sp>
      <p:grpSp>
        <p:nvGrpSpPr>
          <p:cNvPr id="310" name="Google Shape;310;p24"/>
          <p:cNvGrpSpPr/>
          <p:nvPr/>
        </p:nvGrpSpPr>
        <p:grpSpPr>
          <a:xfrm>
            <a:off x="7616104" y="2683738"/>
            <a:ext cx="229938" cy="120775"/>
            <a:chOff x="2080675" y="352325"/>
            <a:chExt cx="485000" cy="254800"/>
          </a:xfrm>
        </p:grpSpPr>
        <p:sp>
          <p:nvSpPr>
            <p:cNvPr id="311" name="Google Shape;311;p24"/>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12" name="Google Shape;312;p24"/>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313" name="Google Shape;313;p24"/>
          <p:cNvSpPr txBox="1"/>
          <p:nvPr>
            <p:ph idx="12" type="sldNum"/>
          </p:nvPr>
        </p:nvSpPr>
        <p:spPr>
          <a:xfrm>
            <a:off x="7887614" y="473134"/>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24"/>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4200649" y="1580401"/>
            <a:ext cx="796496" cy="81177"/>
          </a:xfrm>
          <a:custGeom>
            <a:rect b="b" l="l" r="r" t="t"/>
            <a:pathLst>
              <a:path extrusionOk="0" fill="none" h="2535" w="24873">
                <a:moveTo>
                  <a:pt x="0" y="1"/>
                </a:moveTo>
                <a:lnTo>
                  <a:pt x="10188" y="1"/>
                </a:lnTo>
                <a:lnTo>
                  <a:pt x="12454" y="2534"/>
                </a:lnTo>
                <a:lnTo>
                  <a:pt x="14720" y="1"/>
                </a:lnTo>
                <a:lnTo>
                  <a:pt x="24872" y="1"/>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3522234" y="3631244"/>
            <a:ext cx="795087" cy="59434"/>
          </a:xfrm>
          <a:custGeom>
            <a:rect b="b" l="l" r="r" t="t"/>
            <a:pathLst>
              <a:path extrusionOk="0" fill="none" h="1856" w="24829">
                <a:moveTo>
                  <a:pt x="24828" y="1856"/>
                </a:moveTo>
                <a:lnTo>
                  <a:pt x="14685" y="1856"/>
                </a:lnTo>
                <a:lnTo>
                  <a:pt x="12410" y="0"/>
                </a:lnTo>
                <a:lnTo>
                  <a:pt x="10144" y="1856"/>
                </a:lnTo>
                <a:lnTo>
                  <a:pt x="1" y="1856"/>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a:off x="4957826" y="3349286"/>
            <a:ext cx="796207" cy="80857"/>
          </a:xfrm>
          <a:custGeom>
            <a:rect b="b" l="l" r="r" t="t"/>
            <a:pathLst>
              <a:path extrusionOk="0" fill="none" h="2525" w="24864">
                <a:moveTo>
                  <a:pt x="24863" y="2525"/>
                </a:moveTo>
                <a:lnTo>
                  <a:pt x="14684" y="2525"/>
                </a:lnTo>
                <a:lnTo>
                  <a:pt x="12454" y="0"/>
                </a:lnTo>
                <a:lnTo>
                  <a:pt x="10179" y="2525"/>
                </a:lnTo>
                <a:lnTo>
                  <a:pt x="0" y="2525"/>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txBox="1"/>
          <p:nvPr/>
        </p:nvSpPr>
        <p:spPr>
          <a:xfrm>
            <a:off x="3930875" y="940875"/>
            <a:ext cx="1327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FB Prophet models with exog variables</a:t>
            </a:r>
            <a:endParaRPr sz="1100">
              <a:solidFill>
                <a:srgbClr val="338987"/>
              </a:solidFill>
              <a:latin typeface="Josefin Slab SemiBold"/>
              <a:ea typeface="Josefin Slab SemiBold"/>
              <a:cs typeface="Josefin Slab SemiBold"/>
              <a:sym typeface="Josefin Slab SemiBold"/>
            </a:endParaRPr>
          </a:p>
        </p:txBody>
      </p:sp>
      <p:sp>
        <p:nvSpPr>
          <p:cNvPr id="319" name="Google Shape;319;p24"/>
          <p:cNvSpPr txBox="1"/>
          <p:nvPr>
            <p:ph idx="4294967295" type="ctrTitle"/>
          </p:nvPr>
        </p:nvSpPr>
        <p:spPr>
          <a:xfrm>
            <a:off x="3930855" y="761995"/>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NYC</a:t>
            </a:r>
            <a:endParaRPr sz="1200">
              <a:solidFill>
                <a:srgbClr val="338987"/>
              </a:solidFill>
            </a:endParaRPr>
          </a:p>
        </p:txBody>
      </p:sp>
      <p:grpSp>
        <p:nvGrpSpPr>
          <p:cNvPr id="320" name="Google Shape;320;p24"/>
          <p:cNvGrpSpPr/>
          <p:nvPr/>
        </p:nvGrpSpPr>
        <p:grpSpPr>
          <a:xfrm>
            <a:off x="-20140" y="974847"/>
            <a:ext cx="9164044" cy="3191053"/>
            <a:chOff x="98" y="982922"/>
            <a:chExt cx="9164044" cy="3191053"/>
          </a:xfrm>
        </p:grpSpPr>
        <p:sp>
          <p:nvSpPr>
            <p:cNvPr id="321" name="Google Shape;321;p24"/>
            <p:cNvSpPr/>
            <p:nvPr/>
          </p:nvSpPr>
          <p:spPr>
            <a:xfrm>
              <a:off x="20245" y="982922"/>
              <a:ext cx="9143897" cy="3182972"/>
            </a:xfrm>
            <a:custGeom>
              <a:rect b="b" l="l" r="r" t="t"/>
              <a:pathLst>
                <a:path extrusionOk="0" h="99398" w="285546">
                  <a:moveTo>
                    <a:pt x="178751" y="0"/>
                  </a:moveTo>
                  <a:cubicBezTo>
                    <a:pt x="171953" y="0"/>
                    <a:pt x="166449" y="5540"/>
                    <a:pt x="166449" y="12302"/>
                  </a:cubicBezTo>
                  <a:lnTo>
                    <a:pt x="166449" y="58691"/>
                  </a:lnTo>
                  <a:cubicBezTo>
                    <a:pt x="166449" y="61930"/>
                    <a:pt x="163809" y="64570"/>
                    <a:pt x="160579" y="64570"/>
                  </a:cubicBezTo>
                  <a:lnTo>
                    <a:pt x="160320" y="64570"/>
                  </a:lnTo>
                  <a:cubicBezTo>
                    <a:pt x="157082" y="64570"/>
                    <a:pt x="154486" y="61930"/>
                    <a:pt x="154486" y="58691"/>
                  </a:cubicBezTo>
                  <a:lnTo>
                    <a:pt x="154486" y="36094"/>
                  </a:lnTo>
                  <a:cubicBezTo>
                    <a:pt x="154486" y="29288"/>
                    <a:pt x="148946" y="23757"/>
                    <a:pt x="142139" y="23757"/>
                  </a:cubicBezTo>
                  <a:lnTo>
                    <a:pt x="141916" y="23757"/>
                  </a:lnTo>
                  <a:cubicBezTo>
                    <a:pt x="135118" y="23757"/>
                    <a:pt x="129579" y="29288"/>
                    <a:pt x="129579" y="36094"/>
                  </a:cubicBezTo>
                  <a:lnTo>
                    <a:pt x="129579" y="68058"/>
                  </a:lnTo>
                  <a:cubicBezTo>
                    <a:pt x="129579" y="71297"/>
                    <a:pt x="126938" y="73937"/>
                    <a:pt x="123708" y="73937"/>
                  </a:cubicBezTo>
                  <a:lnTo>
                    <a:pt x="123218" y="73937"/>
                  </a:lnTo>
                  <a:cubicBezTo>
                    <a:pt x="119988" y="73937"/>
                    <a:pt x="117383" y="71297"/>
                    <a:pt x="117383" y="68058"/>
                  </a:cubicBezTo>
                  <a:lnTo>
                    <a:pt x="117383" y="57130"/>
                  </a:lnTo>
                  <a:cubicBezTo>
                    <a:pt x="117383" y="50332"/>
                    <a:pt x="111843" y="44828"/>
                    <a:pt x="105046" y="44828"/>
                  </a:cubicBezTo>
                  <a:cubicBezTo>
                    <a:pt x="98239" y="44828"/>
                    <a:pt x="92744" y="50332"/>
                    <a:pt x="92744" y="57130"/>
                  </a:cubicBezTo>
                  <a:lnTo>
                    <a:pt x="92744" y="90102"/>
                  </a:lnTo>
                  <a:cubicBezTo>
                    <a:pt x="92744" y="91663"/>
                    <a:pt x="91441" y="92930"/>
                    <a:pt x="89880" y="92930"/>
                  </a:cubicBezTo>
                  <a:lnTo>
                    <a:pt x="0" y="92966"/>
                  </a:lnTo>
                  <a:lnTo>
                    <a:pt x="0" y="99398"/>
                  </a:lnTo>
                  <a:lnTo>
                    <a:pt x="89880" y="99398"/>
                  </a:lnTo>
                  <a:cubicBezTo>
                    <a:pt x="95009" y="99398"/>
                    <a:pt x="99176" y="95232"/>
                    <a:pt x="99176" y="90102"/>
                  </a:cubicBezTo>
                  <a:lnTo>
                    <a:pt x="99176" y="57130"/>
                  </a:lnTo>
                  <a:cubicBezTo>
                    <a:pt x="99176" y="53901"/>
                    <a:pt x="101807" y="51260"/>
                    <a:pt x="105046" y="51260"/>
                  </a:cubicBezTo>
                  <a:cubicBezTo>
                    <a:pt x="108275" y="51260"/>
                    <a:pt x="110916" y="53901"/>
                    <a:pt x="110916" y="57130"/>
                  </a:cubicBezTo>
                  <a:lnTo>
                    <a:pt x="110916" y="68058"/>
                  </a:lnTo>
                  <a:cubicBezTo>
                    <a:pt x="110916" y="74865"/>
                    <a:pt x="116456" y="80405"/>
                    <a:pt x="123218" y="80405"/>
                  </a:cubicBezTo>
                  <a:lnTo>
                    <a:pt x="123708" y="80405"/>
                  </a:lnTo>
                  <a:cubicBezTo>
                    <a:pt x="130506" y="80405"/>
                    <a:pt x="136046" y="74865"/>
                    <a:pt x="136046" y="68058"/>
                  </a:cubicBezTo>
                  <a:lnTo>
                    <a:pt x="136046" y="36094"/>
                  </a:lnTo>
                  <a:cubicBezTo>
                    <a:pt x="136046" y="32856"/>
                    <a:pt x="138687" y="30224"/>
                    <a:pt x="141916" y="30224"/>
                  </a:cubicBezTo>
                  <a:lnTo>
                    <a:pt x="142139" y="30224"/>
                  </a:lnTo>
                  <a:cubicBezTo>
                    <a:pt x="145378" y="30224"/>
                    <a:pt x="148018" y="32856"/>
                    <a:pt x="148018" y="36094"/>
                  </a:cubicBezTo>
                  <a:lnTo>
                    <a:pt x="148018" y="58691"/>
                  </a:lnTo>
                  <a:cubicBezTo>
                    <a:pt x="148018" y="65498"/>
                    <a:pt x="153549" y="71038"/>
                    <a:pt x="160320" y="71038"/>
                  </a:cubicBezTo>
                  <a:lnTo>
                    <a:pt x="160579" y="71038"/>
                  </a:lnTo>
                  <a:cubicBezTo>
                    <a:pt x="167377" y="71038"/>
                    <a:pt x="172881" y="65498"/>
                    <a:pt x="172881" y="58691"/>
                  </a:cubicBezTo>
                  <a:lnTo>
                    <a:pt x="172881" y="12302"/>
                  </a:lnTo>
                  <a:cubicBezTo>
                    <a:pt x="172881" y="9073"/>
                    <a:pt x="175522" y="6468"/>
                    <a:pt x="178751" y="6468"/>
                  </a:cubicBezTo>
                  <a:lnTo>
                    <a:pt x="179019" y="6468"/>
                  </a:lnTo>
                  <a:cubicBezTo>
                    <a:pt x="182248" y="6468"/>
                    <a:pt x="184889" y="9073"/>
                    <a:pt x="184889" y="12302"/>
                  </a:cubicBezTo>
                  <a:lnTo>
                    <a:pt x="184889" y="33490"/>
                  </a:lnTo>
                  <a:cubicBezTo>
                    <a:pt x="184889" y="38699"/>
                    <a:pt x="189091" y="42892"/>
                    <a:pt x="194292" y="42892"/>
                  </a:cubicBezTo>
                  <a:lnTo>
                    <a:pt x="285545" y="42892"/>
                  </a:lnTo>
                  <a:lnTo>
                    <a:pt x="285545" y="36505"/>
                  </a:lnTo>
                  <a:lnTo>
                    <a:pt x="194292" y="36469"/>
                  </a:lnTo>
                  <a:cubicBezTo>
                    <a:pt x="192659" y="36469"/>
                    <a:pt x="191321" y="35131"/>
                    <a:pt x="191321" y="33490"/>
                  </a:cubicBezTo>
                  <a:lnTo>
                    <a:pt x="191321" y="12302"/>
                  </a:lnTo>
                  <a:cubicBezTo>
                    <a:pt x="191321" y="5540"/>
                    <a:pt x="185781" y="0"/>
                    <a:pt x="179019" y="0"/>
                  </a:cubicBezTo>
                  <a:close/>
                </a:path>
              </a:pathLst>
            </a:custGeom>
            <a:solidFill>
              <a:srgbClr val="FFB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98" y="990970"/>
              <a:ext cx="9143897" cy="2975883"/>
            </a:xfrm>
            <a:custGeom>
              <a:rect b="b" l="l" r="r" t="t"/>
              <a:pathLst>
                <a:path extrusionOk="0" fill="none" h="92931" w="285546">
                  <a:moveTo>
                    <a:pt x="285545" y="36469"/>
                  </a:moveTo>
                  <a:lnTo>
                    <a:pt x="195630" y="36469"/>
                  </a:lnTo>
                  <a:cubicBezTo>
                    <a:pt x="193997" y="36469"/>
                    <a:pt x="192659" y="35131"/>
                    <a:pt x="192659" y="33490"/>
                  </a:cubicBezTo>
                  <a:lnTo>
                    <a:pt x="192659" y="12302"/>
                  </a:lnTo>
                  <a:cubicBezTo>
                    <a:pt x="192659" y="5540"/>
                    <a:pt x="187119" y="0"/>
                    <a:pt x="180357" y="0"/>
                  </a:cubicBezTo>
                  <a:lnTo>
                    <a:pt x="180089" y="0"/>
                  </a:lnTo>
                  <a:cubicBezTo>
                    <a:pt x="173292" y="0"/>
                    <a:pt x="167787" y="5540"/>
                    <a:pt x="167787" y="12302"/>
                  </a:cubicBezTo>
                  <a:lnTo>
                    <a:pt x="167787" y="58691"/>
                  </a:lnTo>
                  <a:cubicBezTo>
                    <a:pt x="167787" y="61930"/>
                    <a:pt x="165147" y="64570"/>
                    <a:pt x="161917" y="64570"/>
                  </a:cubicBezTo>
                  <a:lnTo>
                    <a:pt x="161659" y="64570"/>
                  </a:lnTo>
                  <a:cubicBezTo>
                    <a:pt x="158420" y="64570"/>
                    <a:pt x="155824" y="61930"/>
                    <a:pt x="155824" y="58691"/>
                  </a:cubicBezTo>
                  <a:lnTo>
                    <a:pt x="155824" y="36095"/>
                  </a:lnTo>
                  <a:cubicBezTo>
                    <a:pt x="155824" y="29288"/>
                    <a:pt x="150284" y="23757"/>
                    <a:pt x="143477" y="23757"/>
                  </a:cubicBezTo>
                  <a:lnTo>
                    <a:pt x="143254" y="23757"/>
                  </a:lnTo>
                  <a:cubicBezTo>
                    <a:pt x="136457" y="23757"/>
                    <a:pt x="130917" y="29288"/>
                    <a:pt x="130917" y="36095"/>
                  </a:cubicBezTo>
                  <a:lnTo>
                    <a:pt x="130917" y="68059"/>
                  </a:lnTo>
                  <a:cubicBezTo>
                    <a:pt x="130917" y="71297"/>
                    <a:pt x="128276" y="73937"/>
                    <a:pt x="125047" y="73937"/>
                  </a:cubicBezTo>
                  <a:lnTo>
                    <a:pt x="124556" y="73937"/>
                  </a:lnTo>
                  <a:cubicBezTo>
                    <a:pt x="121327" y="73937"/>
                    <a:pt x="118686" y="71297"/>
                    <a:pt x="118686" y="68059"/>
                  </a:cubicBezTo>
                  <a:lnTo>
                    <a:pt x="118686" y="57130"/>
                  </a:lnTo>
                  <a:cubicBezTo>
                    <a:pt x="118686" y="50332"/>
                    <a:pt x="113182" y="44793"/>
                    <a:pt x="106384" y="44793"/>
                  </a:cubicBezTo>
                  <a:cubicBezTo>
                    <a:pt x="99577" y="44793"/>
                    <a:pt x="94082" y="50332"/>
                    <a:pt x="94082" y="57130"/>
                  </a:cubicBezTo>
                  <a:lnTo>
                    <a:pt x="94082" y="90102"/>
                  </a:lnTo>
                  <a:cubicBezTo>
                    <a:pt x="94082" y="91664"/>
                    <a:pt x="92779" y="92930"/>
                    <a:pt x="91218" y="92930"/>
                  </a:cubicBezTo>
                  <a:lnTo>
                    <a:pt x="0" y="92930"/>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98" y="1198059"/>
              <a:ext cx="9143897" cy="2975915"/>
            </a:xfrm>
            <a:custGeom>
              <a:rect b="b" l="l" r="r" t="t"/>
              <a:pathLst>
                <a:path extrusionOk="0" fill="none" h="92932" w="285546">
                  <a:moveTo>
                    <a:pt x="285545" y="36425"/>
                  </a:moveTo>
                  <a:lnTo>
                    <a:pt x="195630" y="36425"/>
                  </a:lnTo>
                  <a:cubicBezTo>
                    <a:pt x="190429" y="36425"/>
                    <a:pt x="186191" y="32188"/>
                    <a:pt x="186191" y="27023"/>
                  </a:cubicBezTo>
                  <a:lnTo>
                    <a:pt x="186191" y="5835"/>
                  </a:lnTo>
                  <a:cubicBezTo>
                    <a:pt x="186191" y="2606"/>
                    <a:pt x="183587" y="1"/>
                    <a:pt x="180357" y="1"/>
                  </a:cubicBezTo>
                  <a:lnTo>
                    <a:pt x="180089" y="1"/>
                  </a:lnTo>
                  <a:cubicBezTo>
                    <a:pt x="176860" y="1"/>
                    <a:pt x="174219" y="2606"/>
                    <a:pt x="174219" y="5835"/>
                  </a:cubicBezTo>
                  <a:lnTo>
                    <a:pt x="174219" y="52224"/>
                  </a:lnTo>
                  <a:cubicBezTo>
                    <a:pt x="174219" y="59031"/>
                    <a:pt x="168715" y="64527"/>
                    <a:pt x="161917" y="64527"/>
                  </a:cubicBezTo>
                  <a:lnTo>
                    <a:pt x="161659" y="64527"/>
                  </a:lnTo>
                  <a:cubicBezTo>
                    <a:pt x="154888" y="64527"/>
                    <a:pt x="149356" y="59031"/>
                    <a:pt x="149356" y="52224"/>
                  </a:cubicBezTo>
                  <a:lnTo>
                    <a:pt x="149356" y="29628"/>
                  </a:lnTo>
                  <a:cubicBezTo>
                    <a:pt x="149356" y="26389"/>
                    <a:pt x="146716" y="23757"/>
                    <a:pt x="143477" y="23757"/>
                  </a:cubicBezTo>
                  <a:lnTo>
                    <a:pt x="143254" y="23757"/>
                  </a:lnTo>
                  <a:cubicBezTo>
                    <a:pt x="140025" y="23757"/>
                    <a:pt x="137384" y="26389"/>
                    <a:pt x="137384" y="29628"/>
                  </a:cubicBezTo>
                  <a:lnTo>
                    <a:pt x="137384" y="61592"/>
                  </a:lnTo>
                  <a:cubicBezTo>
                    <a:pt x="137384" y="68398"/>
                    <a:pt x="131844" y="73938"/>
                    <a:pt x="125047" y="73938"/>
                  </a:cubicBezTo>
                  <a:lnTo>
                    <a:pt x="124556" y="73938"/>
                  </a:lnTo>
                  <a:cubicBezTo>
                    <a:pt x="117794" y="73938"/>
                    <a:pt x="112254" y="68398"/>
                    <a:pt x="112254" y="61592"/>
                  </a:cubicBezTo>
                  <a:lnTo>
                    <a:pt x="112254" y="50663"/>
                  </a:lnTo>
                  <a:cubicBezTo>
                    <a:pt x="112254" y="47434"/>
                    <a:pt x="109613" y="44793"/>
                    <a:pt x="106384" y="44793"/>
                  </a:cubicBezTo>
                  <a:cubicBezTo>
                    <a:pt x="103145" y="44793"/>
                    <a:pt x="100514" y="47434"/>
                    <a:pt x="100514" y="50663"/>
                  </a:cubicBezTo>
                  <a:lnTo>
                    <a:pt x="100514" y="83635"/>
                  </a:lnTo>
                  <a:cubicBezTo>
                    <a:pt x="100514" y="88765"/>
                    <a:pt x="96348" y="92931"/>
                    <a:pt x="91218" y="92931"/>
                  </a:cubicBezTo>
                  <a:lnTo>
                    <a:pt x="0" y="92931"/>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9115399" y="2240776"/>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4"/>
          <p:cNvSpPr/>
          <p:nvPr/>
        </p:nvSpPr>
        <p:spPr>
          <a:xfrm>
            <a:off x="115772" y="1076447"/>
            <a:ext cx="8966253" cy="2979788"/>
          </a:xfrm>
          <a:custGeom>
            <a:rect b="b" l="l" r="r" t="t"/>
            <a:pathLst>
              <a:path extrusionOk="0" h="93082" w="280086">
                <a:moveTo>
                  <a:pt x="176191" y="0"/>
                </a:moveTo>
                <a:lnTo>
                  <a:pt x="176191" y="152"/>
                </a:lnTo>
                <a:lnTo>
                  <a:pt x="176637" y="152"/>
                </a:lnTo>
                <a:cubicBezTo>
                  <a:pt x="177083" y="152"/>
                  <a:pt x="177529" y="187"/>
                  <a:pt x="177975" y="223"/>
                </a:cubicBezTo>
                <a:lnTo>
                  <a:pt x="177975" y="80"/>
                </a:lnTo>
                <a:cubicBezTo>
                  <a:pt x="177529" y="36"/>
                  <a:pt x="177083" y="0"/>
                  <a:pt x="176637" y="0"/>
                </a:cubicBezTo>
                <a:close/>
                <a:moveTo>
                  <a:pt x="174407" y="223"/>
                </a:moveTo>
                <a:cubicBezTo>
                  <a:pt x="173809" y="339"/>
                  <a:pt x="173256" y="526"/>
                  <a:pt x="172694" y="785"/>
                </a:cubicBezTo>
                <a:lnTo>
                  <a:pt x="172775" y="892"/>
                </a:lnTo>
                <a:cubicBezTo>
                  <a:pt x="173292" y="669"/>
                  <a:pt x="173845" y="482"/>
                  <a:pt x="174443" y="375"/>
                </a:cubicBezTo>
                <a:lnTo>
                  <a:pt x="174407" y="223"/>
                </a:lnTo>
                <a:close/>
                <a:moveTo>
                  <a:pt x="179724" y="526"/>
                </a:moveTo>
                <a:lnTo>
                  <a:pt x="179688" y="669"/>
                </a:lnTo>
                <a:cubicBezTo>
                  <a:pt x="180241" y="856"/>
                  <a:pt x="180759" y="1115"/>
                  <a:pt x="181285" y="1418"/>
                </a:cubicBezTo>
                <a:lnTo>
                  <a:pt x="181357" y="1303"/>
                </a:lnTo>
                <a:cubicBezTo>
                  <a:pt x="180839" y="972"/>
                  <a:pt x="180277" y="705"/>
                  <a:pt x="179724" y="526"/>
                </a:cubicBezTo>
                <a:close/>
                <a:moveTo>
                  <a:pt x="171133" y="1677"/>
                </a:moveTo>
                <a:cubicBezTo>
                  <a:pt x="170651" y="2007"/>
                  <a:pt x="170170" y="2382"/>
                  <a:pt x="169759" y="2828"/>
                </a:cubicBezTo>
                <a:lnTo>
                  <a:pt x="169875" y="2935"/>
                </a:lnTo>
                <a:cubicBezTo>
                  <a:pt x="170277" y="2489"/>
                  <a:pt x="170723" y="2123"/>
                  <a:pt x="171213" y="1784"/>
                </a:cubicBezTo>
                <a:lnTo>
                  <a:pt x="171133" y="1677"/>
                </a:lnTo>
                <a:close/>
                <a:moveTo>
                  <a:pt x="182766" y="2382"/>
                </a:moveTo>
                <a:lnTo>
                  <a:pt x="182695" y="2453"/>
                </a:lnTo>
                <a:cubicBezTo>
                  <a:pt x="183141" y="2864"/>
                  <a:pt x="183515" y="3310"/>
                  <a:pt x="183881" y="3791"/>
                </a:cubicBezTo>
                <a:lnTo>
                  <a:pt x="183997" y="3684"/>
                </a:lnTo>
                <a:cubicBezTo>
                  <a:pt x="183623" y="3203"/>
                  <a:pt x="183212" y="2757"/>
                  <a:pt x="182766" y="2382"/>
                </a:cubicBezTo>
                <a:close/>
                <a:moveTo>
                  <a:pt x="168644" y="4238"/>
                </a:moveTo>
                <a:cubicBezTo>
                  <a:pt x="168350" y="4764"/>
                  <a:pt x="168046" y="5281"/>
                  <a:pt x="167868" y="5834"/>
                </a:cubicBezTo>
                <a:lnTo>
                  <a:pt x="167975" y="5915"/>
                </a:lnTo>
                <a:cubicBezTo>
                  <a:pt x="168198" y="5353"/>
                  <a:pt x="168457" y="4835"/>
                  <a:pt x="168796" y="4318"/>
                </a:cubicBezTo>
                <a:lnTo>
                  <a:pt x="168644" y="4238"/>
                </a:lnTo>
                <a:close/>
                <a:moveTo>
                  <a:pt x="184925" y="5246"/>
                </a:moveTo>
                <a:lnTo>
                  <a:pt x="184773" y="5281"/>
                </a:lnTo>
                <a:cubicBezTo>
                  <a:pt x="185041" y="5834"/>
                  <a:pt x="185264" y="6396"/>
                  <a:pt x="185371" y="6950"/>
                </a:cubicBezTo>
                <a:lnTo>
                  <a:pt x="185523" y="6914"/>
                </a:lnTo>
                <a:cubicBezTo>
                  <a:pt x="185371" y="6361"/>
                  <a:pt x="185184" y="5763"/>
                  <a:pt x="184925" y="5246"/>
                </a:cubicBezTo>
                <a:close/>
                <a:moveTo>
                  <a:pt x="167377" y="7583"/>
                </a:moveTo>
                <a:cubicBezTo>
                  <a:pt x="167270" y="8109"/>
                  <a:pt x="167235" y="8627"/>
                  <a:pt x="167235" y="9144"/>
                </a:cubicBezTo>
                <a:lnTo>
                  <a:pt x="167235" y="9367"/>
                </a:lnTo>
                <a:lnTo>
                  <a:pt x="167377" y="9367"/>
                </a:lnTo>
                <a:lnTo>
                  <a:pt x="167377" y="9144"/>
                </a:lnTo>
                <a:cubicBezTo>
                  <a:pt x="167377" y="8627"/>
                  <a:pt x="167422" y="8109"/>
                  <a:pt x="167529" y="7583"/>
                </a:cubicBezTo>
                <a:close/>
                <a:moveTo>
                  <a:pt x="185630" y="8698"/>
                </a:moveTo>
                <a:cubicBezTo>
                  <a:pt x="185665" y="8850"/>
                  <a:pt x="185665" y="9001"/>
                  <a:pt x="185665" y="9144"/>
                </a:cubicBezTo>
                <a:lnTo>
                  <a:pt x="185665" y="10482"/>
                </a:lnTo>
                <a:lnTo>
                  <a:pt x="185817" y="10482"/>
                </a:lnTo>
                <a:lnTo>
                  <a:pt x="185817" y="9144"/>
                </a:lnTo>
                <a:cubicBezTo>
                  <a:pt x="185817" y="9001"/>
                  <a:pt x="185817" y="8850"/>
                  <a:pt x="185781" y="8698"/>
                </a:cubicBezTo>
                <a:close/>
                <a:moveTo>
                  <a:pt x="167235" y="11151"/>
                </a:moveTo>
                <a:lnTo>
                  <a:pt x="167235" y="12936"/>
                </a:lnTo>
                <a:lnTo>
                  <a:pt x="167377" y="12936"/>
                </a:lnTo>
                <a:lnTo>
                  <a:pt x="167377" y="11151"/>
                </a:lnTo>
                <a:close/>
                <a:moveTo>
                  <a:pt x="185665" y="12266"/>
                </a:moveTo>
                <a:lnTo>
                  <a:pt x="185665" y="14051"/>
                </a:lnTo>
                <a:lnTo>
                  <a:pt x="185817" y="14051"/>
                </a:lnTo>
                <a:lnTo>
                  <a:pt x="185817" y="12266"/>
                </a:lnTo>
                <a:close/>
                <a:moveTo>
                  <a:pt x="167235" y="14720"/>
                </a:moveTo>
                <a:lnTo>
                  <a:pt x="167235" y="16504"/>
                </a:lnTo>
                <a:lnTo>
                  <a:pt x="167377" y="16504"/>
                </a:lnTo>
                <a:lnTo>
                  <a:pt x="167377" y="14720"/>
                </a:lnTo>
                <a:close/>
                <a:moveTo>
                  <a:pt x="185665" y="15835"/>
                </a:moveTo>
                <a:lnTo>
                  <a:pt x="185665" y="17619"/>
                </a:lnTo>
                <a:lnTo>
                  <a:pt x="185817" y="17619"/>
                </a:lnTo>
                <a:lnTo>
                  <a:pt x="185817" y="15835"/>
                </a:lnTo>
                <a:close/>
                <a:moveTo>
                  <a:pt x="167235" y="18288"/>
                </a:moveTo>
                <a:lnTo>
                  <a:pt x="167235" y="20072"/>
                </a:lnTo>
                <a:lnTo>
                  <a:pt x="167377" y="20072"/>
                </a:lnTo>
                <a:lnTo>
                  <a:pt x="167377" y="18288"/>
                </a:lnTo>
                <a:close/>
                <a:moveTo>
                  <a:pt x="185665" y="19403"/>
                </a:moveTo>
                <a:lnTo>
                  <a:pt x="185665" y="21187"/>
                </a:lnTo>
                <a:lnTo>
                  <a:pt x="185817" y="21187"/>
                </a:lnTo>
                <a:lnTo>
                  <a:pt x="185817" y="19403"/>
                </a:lnTo>
                <a:close/>
                <a:moveTo>
                  <a:pt x="167235" y="21857"/>
                </a:moveTo>
                <a:lnTo>
                  <a:pt x="167235" y="23641"/>
                </a:lnTo>
                <a:lnTo>
                  <a:pt x="167377" y="23641"/>
                </a:lnTo>
                <a:lnTo>
                  <a:pt x="167377" y="21857"/>
                </a:lnTo>
                <a:close/>
                <a:moveTo>
                  <a:pt x="139205" y="23757"/>
                </a:moveTo>
                <a:cubicBezTo>
                  <a:pt x="138607" y="23792"/>
                  <a:pt x="138018" y="23864"/>
                  <a:pt x="137456" y="24015"/>
                </a:cubicBezTo>
                <a:lnTo>
                  <a:pt x="137456" y="24167"/>
                </a:lnTo>
                <a:cubicBezTo>
                  <a:pt x="138054" y="24015"/>
                  <a:pt x="138652" y="23944"/>
                  <a:pt x="139240" y="23899"/>
                </a:cubicBezTo>
                <a:lnTo>
                  <a:pt x="139205" y="23757"/>
                </a:lnTo>
                <a:close/>
                <a:moveTo>
                  <a:pt x="141025" y="23828"/>
                </a:moveTo>
                <a:lnTo>
                  <a:pt x="140989" y="23980"/>
                </a:lnTo>
                <a:cubicBezTo>
                  <a:pt x="141587" y="24087"/>
                  <a:pt x="142140" y="24203"/>
                  <a:pt x="142702" y="24390"/>
                </a:cubicBezTo>
                <a:lnTo>
                  <a:pt x="142773" y="24274"/>
                </a:lnTo>
                <a:cubicBezTo>
                  <a:pt x="142220" y="24051"/>
                  <a:pt x="141622" y="23944"/>
                  <a:pt x="141025" y="23828"/>
                </a:cubicBezTo>
                <a:close/>
                <a:moveTo>
                  <a:pt x="185665" y="22972"/>
                </a:moveTo>
                <a:lnTo>
                  <a:pt x="185665" y="24756"/>
                </a:lnTo>
                <a:lnTo>
                  <a:pt x="185817" y="24756"/>
                </a:lnTo>
                <a:lnTo>
                  <a:pt x="185817" y="22972"/>
                </a:lnTo>
                <a:close/>
                <a:moveTo>
                  <a:pt x="135752" y="24569"/>
                </a:moveTo>
                <a:cubicBezTo>
                  <a:pt x="135190" y="24836"/>
                  <a:pt x="134673" y="25131"/>
                  <a:pt x="134191" y="25505"/>
                </a:cubicBezTo>
                <a:lnTo>
                  <a:pt x="134262" y="25612"/>
                </a:lnTo>
                <a:cubicBezTo>
                  <a:pt x="134744" y="25282"/>
                  <a:pt x="135262" y="24979"/>
                  <a:pt x="135788" y="24720"/>
                </a:cubicBezTo>
                <a:lnTo>
                  <a:pt x="135752" y="24569"/>
                </a:lnTo>
                <a:close/>
                <a:moveTo>
                  <a:pt x="144406" y="25015"/>
                </a:moveTo>
                <a:lnTo>
                  <a:pt x="144334" y="25131"/>
                </a:lnTo>
                <a:cubicBezTo>
                  <a:pt x="144816" y="25425"/>
                  <a:pt x="145298" y="25800"/>
                  <a:pt x="145744" y="26174"/>
                </a:cubicBezTo>
                <a:lnTo>
                  <a:pt x="145860" y="26058"/>
                </a:lnTo>
                <a:cubicBezTo>
                  <a:pt x="145414" y="25648"/>
                  <a:pt x="144932" y="25318"/>
                  <a:pt x="144406" y="25015"/>
                </a:cubicBezTo>
                <a:close/>
                <a:moveTo>
                  <a:pt x="167235" y="25425"/>
                </a:moveTo>
                <a:lnTo>
                  <a:pt x="167235" y="27209"/>
                </a:lnTo>
                <a:lnTo>
                  <a:pt x="167377" y="27209"/>
                </a:lnTo>
                <a:lnTo>
                  <a:pt x="167377" y="25425"/>
                </a:lnTo>
                <a:close/>
                <a:moveTo>
                  <a:pt x="132853" y="26656"/>
                </a:moveTo>
                <a:cubicBezTo>
                  <a:pt x="132442" y="27102"/>
                  <a:pt x="132068" y="27584"/>
                  <a:pt x="131738" y="28101"/>
                </a:cubicBezTo>
                <a:lnTo>
                  <a:pt x="131880" y="28182"/>
                </a:lnTo>
                <a:cubicBezTo>
                  <a:pt x="132184" y="27691"/>
                  <a:pt x="132550" y="27209"/>
                  <a:pt x="132960" y="26763"/>
                </a:cubicBezTo>
                <a:lnTo>
                  <a:pt x="132853" y="26656"/>
                </a:lnTo>
                <a:close/>
                <a:moveTo>
                  <a:pt x="185665" y="26540"/>
                </a:moveTo>
                <a:lnTo>
                  <a:pt x="185665" y="28324"/>
                </a:lnTo>
                <a:lnTo>
                  <a:pt x="185817" y="28324"/>
                </a:lnTo>
                <a:lnTo>
                  <a:pt x="185817" y="26540"/>
                </a:lnTo>
                <a:close/>
                <a:moveTo>
                  <a:pt x="147082" y="27361"/>
                </a:moveTo>
                <a:lnTo>
                  <a:pt x="146975" y="27468"/>
                </a:lnTo>
                <a:cubicBezTo>
                  <a:pt x="147305" y="27914"/>
                  <a:pt x="147644" y="28440"/>
                  <a:pt x="147903" y="28958"/>
                </a:cubicBezTo>
                <a:lnTo>
                  <a:pt x="148019" y="28922"/>
                </a:lnTo>
                <a:cubicBezTo>
                  <a:pt x="147751" y="28360"/>
                  <a:pt x="147457" y="27843"/>
                  <a:pt x="147082" y="27361"/>
                </a:cubicBezTo>
                <a:close/>
                <a:moveTo>
                  <a:pt x="167235" y="28993"/>
                </a:moveTo>
                <a:lnTo>
                  <a:pt x="167235" y="30778"/>
                </a:lnTo>
                <a:lnTo>
                  <a:pt x="167377" y="30778"/>
                </a:lnTo>
                <a:lnTo>
                  <a:pt x="167377" y="28993"/>
                </a:lnTo>
                <a:close/>
                <a:moveTo>
                  <a:pt x="130953" y="29698"/>
                </a:moveTo>
                <a:cubicBezTo>
                  <a:pt x="130730" y="30260"/>
                  <a:pt x="130578" y="30858"/>
                  <a:pt x="130507" y="31447"/>
                </a:cubicBezTo>
                <a:lnTo>
                  <a:pt x="130658" y="31482"/>
                </a:lnTo>
                <a:cubicBezTo>
                  <a:pt x="130730" y="30894"/>
                  <a:pt x="130881" y="30296"/>
                  <a:pt x="131104" y="29778"/>
                </a:cubicBezTo>
                <a:lnTo>
                  <a:pt x="130953" y="29698"/>
                </a:lnTo>
                <a:close/>
                <a:moveTo>
                  <a:pt x="185665" y="30108"/>
                </a:moveTo>
                <a:lnTo>
                  <a:pt x="185665" y="30332"/>
                </a:lnTo>
                <a:cubicBezTo>
                  <a:pt x="185665" y="30858"/>
                  <a:pt x="185710" y="31375"/>
                  <a:pt x="185853" y="31893"/>
                </a:cubicBezTo>
                <a:lnTo>
                  <a:pt x="186004" y="31857"/>
                </a:lnTo>
                <a:cubicBezTo>
                  <a:pt x="185853" y="31375"/>
                  <a:pt x="185817" y="30858"/>
                  <a:pt x="185817" y="30332"/>
                </a:cubicBezTo>
                <a:lnTo>
                  <a:pt x="185817" y="30108"/>
                </a:lnTo>
                <a:close/>
                <a:moveTo>
                  <a:pt x="148643" y="30590"/>
                </a:moveTo>
                <a:lnTo>
                  <a:pt x="148500" y="30635"/>
                </a:lnTo>
                <a:cubicBezTo>
                  <a:pt x="148643" y="31188"/>
                  <a:pt x="148759" y="31786"/>
                  <a:pt x="148795" y="32374"/>
                </a:cubicBezTo>
                <a:lnTo>
                  <a:pt x="148946" y="32339"/>
                </a:lnTo>
                <a:cubicBezTo>
                  <a:pt x="148911" y="31750"/>
                  <a:pt x="148795" y="31152"/>
                  <a:pt x="148643" y="30590"/>
                </a:cubicBezTo>
                <a:close/>
                <a:moveTo>
                  <a:pt x="167235" y="32562"/>
                </a:moveTo>
                <a:lnTo>
                  <a:pt x="167235" y="34346"/>
                </a:lnTo>
                <a:lnTo>
                  <a:pt x="167377" y="34346"/>
                </a:lnTo>
                <a:lnTo>
                  <a:pt x="167377" y="32562"/>
                </a:lnTo>
                <a:close/>
                <a:moveTo>
                  <a:pt x="186638" y="33490"/>
                </a:moveTo>
                <a:lnTo>
                  <a:pt x="186522" y="33570"/>
                </a:lnTo>
                <a:cubicBezTo>
                  <a:pt x="186825" y="34087"/>
                  <a:pt x="187191" y="34569"/>
                  <a:pt x="187637" y="34979"/>
                </a:cubicBezTo>
                <a:lnTo>
                  <a:pt x="187753" y="34872"/>
                </a:lnTo>
                <a:cubicBezTo>
                  <a:pt x="187307" y="34498"/>
                  <a:pt x="186932" y="34016"/>
                  <a:pt x="186638" y="33490"/>
                </a:cubicBezTo>
                <a:close/>
                <a:moveTo>
                  <a:pt x="130355" y="33231"/>
                </a:moveTo>
                <a:lnTo>
                  <a:pt x="130355" y="35015"/>
                </a:lnTo>
                <a:lnTo>
                  <a:pt x="130507" y="35015"/>
                </a:lnTo>
                <a:lnTo>
                  <a:pt x="130507" y="33231"/>
                </a:lnTo>
                <a:close/>
                <a:moveTo>
                  <a:pt x="148795" y="34159"/>
                </a:moveTo>
                <a:lnTo>
                  <a:pt x="148795" y="35943"/>
                </a:lnTo>
                <a:lnTo>
                  <a:pt x="148946" y="35943"/>
                </a:lnTo>
                <a:lnTo>
                  <a:pt x="148946" y="34159"/>
                </a:lnTo>
                <a:close/>
                <a:moveTo>
                  <a:pt x="189198" y="35871"/>
                </a:moveTo>
                <a:lnTo>
                  <a:pt x="189127" y="36023"/>
                </a:lnTo>
                <a:cubicBezTo>
                  <a:pt x="189644" y="36282"/>
                  <a:pt x="190242" y="36433"/>
                  <a:pt x="190840" y="36541"/>
                </a:cubicBezTo>
                <a:lnTo>
                  <a:pt x="190875" y="36389"/>
                </a:lnTo>
                <a:cubicBezTo>
                  <a:pt x="190278" y="36318"/>
                  <a:pt x="189725" y="36130"/>
                  <a:pt x="189198" y="35871"/>
                </a:cubicBezTo>
                <a:close/>
                <a:moveTo>
                  <a:pt x="192624" y="36469"/>
                </a:moveTo>
                <a:lnTo>
                  <a:pt x="192624" y="36612"/>
                </a:lnTo>
                <a:lnTo>
                  <a:pt x="194408" y="36612"/>
                </a:lnTo>
                <a:lnTo>
                  <a:pt x="194408" y="36469"/>
                </a:lnTo>
                <a:close/>
                <a:moveTo>
                  <a:pt x="196192" y="36469"/>
                </a:moveTo>
                <a:lnTo>
                  <a:pt x="196192" y="36612"/>
                </a:lnTo>
                <a:lnTo>
                  <a:pt x="197976" y="36612"/>
                </a:lnTo>
                <a:lnTo>
                  <a:pt x="197976" y="36469"/>
                </a:lnTo>
                <a:close/>
                <a:moveTo>
                  <a:pt x="199761" y="36469"/>
                </a:moveTo>
                <a:lnTo>
                  <a:pt x="199761" y="36612"/>
                </a:lnTo>
                <a:lnTo>
                  <a:pt x="201545" y="36612"/>
                </a:lnTo>
                <a:lnTo>
                  <a:pt x="201545" y="36469"/>
                </a:lnTo>
                <a:close/>
                <a:moveTo>
                  <a:pt x="203329" y="36469"/>
                </a:moveTo>
                <a:lnTo>
                  <a:pt x="203329" y="36612"/>
                </a:lnTo>
                <a:lnTo>
                  <a:pt x="205113" y="36612"/>
                </a:lnTo>
                <a:lnTo>
                  <a:pt x="205113" y="36469"/>
                </a:lnTo>
                <a:close/>
                <a:moveTo>
                  <a:pt x="206898" y="36469"/>
                </a:moveTo>
                <a:lnTo>
                  <a:pt x="206898" y="36612"/>
                </a:lnTo>
                <a:lnTo>
                  <a:pt x="208682" y="36612"/>
                </a:lnTo>
                <a:lnTo>
                  <a:pt x="208682" y="36469"/>
                </a:lnTo>
                <a:close/>
                <a:moveTo>
                  <a:pt x="210466" y="36469"/>
                </a:moveTo>
                <a:lnTo>
                  <a:pt x="210466" y="36612"/>
                </a:lnTo>
                <a:lnTo>
                  <a:pt x="212286" y="36612"/>
                </a:lnTo>
                <a:lnTo>
                  <a:pt x="212286" y="36469"/>
                </a:lnTo>
                <a:close/>
                <a:moveTo>
                  <a:pt x="214070" y="36469"/>
                </a:moveTo>
                <a:lnTo>
                  <a:pt x="214070" y="36612"/>
                </a:lnTo>
                <a:lnTo>
                  <a:pt x="215854" y="36612"/>
                </a:lnTo>
                <a:lnTo>
                  <a:pt x="215854" y="36469"/>
                </a:lnTo>
                <a:close/>
                <a:moveTo>
                  <a:pt x="217638" y="36469"/>
                </a:moveTo>
                <a:lnTo>
                  <a:pt x="217638" y="36612"/>
                </a:lnTo>
                <a:lnTo>
                  <a:pt x="219423" y="36612"/>
                </a:lnTo>
                <a:lnTo>
                  <a:pt x="219423" y="36469"/>
                </a:lnTo>
                <a:close/>
                <a:moveTo>
                  <a:pt x="221207" y="36469"/>
                </a:moveTo>
                <a:lnTo>
                  <a:pt x="221207" y="36612"/>
                </a:lnTo>
                <a:lnTo>
                  <a:pt x="222991" y="36612"/>
                </a:lnTo>
                <a:lnTo>
                  <a:pt x="222991" y="36469"/>
                </a:lnTo>
                <a:close/>
                <a:moveTo>
                  <a:pt x="224775" y="36469"/>
                </a:moveTo>
                <a:lnTo>
                  <a:pt x="224775" y="36612"/>
                </a:lnTo>
                <a:lnTo>
                  <a:pt x="226560" y="36612"/>
                </a:lnTo>
                <a:lnTo>
                  <a:pt x="226560" y="36469"/>
                </a:lnTo>
                <a:close/>
                <a:moveTo>
                  <a:pt x="228344" y="36469"/>
                </a:moveTo>
                <a:lnTo>
                  <a:pt x="228344" y="36612"/>
                </a:lnTo>
                <a:lnTo>
                  <a:pt x="230128" y="36612"/>
                </a:lnTo>
                <a:lnTo>
                  <a:pt x="230128" y="36469"/>
                </a:lnTo>
                <a:close/>
                <a:moveTo>
                  <a:pt x="231912" y="36469"/>
                </a:moveTo>
                <a:lnTo>
                  <a:pt x="231912" y="36612"/>
                </a:lnTo>
                <a:lnTo>
                  <a:pt x="233696" y="36612"/>
                </a:lnTo>
                <a:lnTo>
                  <a:pt x="233696" y="36469"/>
                </a:lnTo>
                <a:close/>
                <a:moveTo>
                  <a:pt x="235481" y="36469"/>
                </a:moveTo>
                <a:lnTo>
                  <a:pt x="235481" y="36612"/>
                </a:lnTo>
                <a:lnTo>
                  <a:pt x="237265" y="36612"/>
                </a:lnTo>
                <a:lnTo>
                  <a:pt x="237265" y="36469"/>
                </a:lnTo>
                <a:close/>
                <a:moveTo>
                  <a:pt x="239049" y="36469"/>
                </a:moveTo>
                <a:lnTo>
                  <a:pt x="239049" y="36612"/>
                </a:lnTo>
                <a:lnTo>
                  <a:pt x="240833" y="36612"/>
                </a:lnTo>
                <a:lnTo>
                  <a:pt x="240833" y="36469"/>
                </a:lnTo>
                <a:close/>
                <a:moveTo>
                  <a:pt x="242617" y="36469"/>
                </a:moveTo>
                <a:lnTo>
                  <a:pt x="242617" y="36612"/>
                </a:lnTo>
                <a:lnTo>
                  <a:pt x="244402" y="36612"/>
                </a:lnTo>
                <a:lnTo>
                  <a:pt x="244402" y="36469"/>
                </a:lnTo>
                <a:close/>
                <a:moveTo>
                  <a:pt x="246186" y="36469"/>
                </a:moveTo>
                <a:lnTo>
                  <a:pt x="246186" y="36612"/>
                </a:lnTo>
                <a:lnTo>
                  <a:pt x="247970" y="36612"/>
                </a:lnTo>
                <a:lnTo>
                  <a:pt x="247970" y="36469"/>
                </a:lnTo>
                <a:close/>
                <a:moveTo>
                  <a:pt x="249754" y="36469"/>
                </a:moveTo>
                <a:lnTo>
                  <a:pt x="249754" y="36612"/>
                </a:lnTo>
                <a:lnTo>
                  <a:pt x="251538" y="36612"/>
                </a:lnTo>
                <a:lnTo>
                  <a:pt x="251538" y="36469"/>
                </a:lnTo>
                <a:close/>
                <a:moveTo>
                  <a:pt x="253323" y="36469"/>
                </a:moveTo>
                <a:lnTo>
                  <a:pt x="253323" y="36612"/>
                </a:lnTo>
                <a:lnTo>
                  <a:pt x="255107" y="36612"/>
                </a:lnTo>
                <a:lnTo>
                  <a:pt x="255107" y="36469"/>
                </a:lnTo>
                <a:close/>
                <a:moveTo>
                  <a:pt x="256891" y="36469"/>
                </a:moveTo>
                <a:lnTo>
                  <a:pt x="256891" y="36612"/>
                </a:lnTo>
                <a:lnTo>
                  <a:pt x="258675" y="36612"/>
                </a:lnTo>
                <a:lnTo>
                  <a:pt x="258675" y="36469"/>
                </a:lnTo>
                <a:close/>
                <a:moveTo>
                  <a:pt x="260459" y="36469"/>
                </a:moveTo>
                <a:lnTo>
                  <a:pt x="260459" y="36612"/>
                </a:lnTo>
                <a:lnTo>
                  <a:pt x="262244" y="36612"/>
                </a:lnTo>
                <a:lnTo>
                  <a:pt x="262244" y="36469"/>
                </a:lnTo>
                <a:close/>
                <a:moveTo>
                  <a:pt x="264028" y="36469"/>
                </a:moveTo>
                <a:lnTo>
                  <a:pt x="264028" y="36612"/>
                </a:lnTo>
                <a:lnTo>
                  <a:pt x="265812" y="36612"/>
                </a:lnTo>
                <a:lnTo>
                  <a:pt x="265812" y="36469"/>
                </a:lnTo>
                <a:close/>
                <a:moveTo>
                  <a:pt x="267596" y="36469"/>
                </a:moveTo>
                <a:lnTo>
                  <a:pt x="267596" y="36612"/>
                </a:lnTo>
                <a:lnTo>
                  <a:pt x="269381" y="36612"/>
                </a:lnTo>
                <a:lnTo>
                  <a:pt x="269381" y="36469"/>
                </a:lnTo>
                <a:close/>
                <a:moveTo>
                  <a:pt x="271165" y="36469"/>
                </a:moveTo>
                <a:lnTo>
                  <a:pt x="271165" y="36612"/>
                </a:lnTo>
                <a:lnTo>
                  <a:pt x="272949" y="36612"/>
                </a:lnTo>
                <a:lnTo>
                  <a:pt x="272949" y="36469"/>
                </a:lnTo>
                <a:close/>
                <a:moveTo>
                  <a:pt x="274733" y="36469"/>
                </a:moveTo>
                <a:lnTo>
                  <a:pt x="274733" y="36612"/>
                </a:lnTo>
                <a:lnTo>
                  <a:pt x="276517" y="36612"/>
                </a:lnTo>
                <a:lnTo>
                  <a:pt x="276517" y="36469"/>
                </a:lnTo>
                <a:close/>
                <a:moveTo>
                  <a:pt x="278302" y="36469"/>
                </a:moveTo>
                <a:lnTo>
                  <a:pt x="278302" y="36612"/>
                </a:lnTo>
                <a:lnTo>
                  <a:pt x="280086" y="36612"/>
                </a:lnTo>
                <a:lnTo>
                  <a:pt x="280086" y="36469"/>
                </a:lnTo>
                <a:close/>
                <a:moveTo>
                  <a:pt x="167235" y="36130"/>
                </a:moveTo>
                <a:lnTo>
                  <a:pt x="167235" y="37914"/>
                </a:lnTo>
                <a:lnTo>
                  <a:pt x="167377" y="37914"/>
                </a:lnTo>
                <a:lnTo>
                  <a:pt x="167377" y="36130"/>
                </a:lnTo>
                <a:close/>
                <a:moveTo>
                  <a:pt x="130355" y="36799"/>
                </a:moveTo>
                <a:lnTo>
                  <a:pt x="130355" y="38583"/>
                </a:lnTo>
                <a:lnTo>
                  <a:pt x="130507" y="38583"/>
                </a:lnTo>
                <a:lnTo>
                  <a:pt x="130507" y="36799"/>
                </a:lnTo>
                <a:close/>
                <a:moveTo>
                  <a:pt x="148795" y="37727"/>
                </a:moveTo>
                <a:lnTo>
                  <a:pt x="148795" y="39511"/>
                </a:lnTo>
                <a:lnTo>
                  <a:pt x="148946" y="39511"/>
                </a:lnTo>
                <a:lnTo>
                  <a:pt x="148946" y="37727"/>
                </a:lnTo>
                <a:close/>
                <a:moveTo>
                  <a:pt x="167235" y="39699"/>
                </a:moveTo>
                <a:lnTo>
                  <a:pt x="167235" y="41483"/>
                </a:lnTo>
                <a:lnTo>
                  <a:pt x="167377" y="41483"/>
                </a:lnTo>
                <a:lnTo>
                  <a:pt x="167377" y="39699"/>
                </a:lnTo>
                <a:close/>
                <a:moveTo>
                  <a:pt x="130355" y="40368"/>
                </a:moveTo>
                <a:lnTo>
                  <a:pt x="130355" y="42152"/>
                </a:lnTo>
                <a:lnTo>
                  <a:pt x="130507" y="42152"/>
                </a:lnTo>
                <a:lnTo>
                  <a:pt x="130507" y="40368"/>
                </a:lnTo>
                <a:close/>
                <a:moveTo>
                  <a:pt x="148795" y="41295"/>
                </a:moveTo>
                <a:lnTo>
                  <a:pt x="148795" y="43080"/>
                </a:lnTo>
                <a:lnTo>
                  <a:pt x="148946" y="43080"/>
                </a:lnTo>
                <a:lnTo>
                  <a:pt x="148946" y="41295"/>
                </a:lnTo>
                <a:close/>
                <a:moveTo>
                  <a:pt x="167235" y="43267"/>
                </a:moveTo>
                <a:lnTo>
                  <a:pt x="167235" y="45051"/>
                </a:lnTo>
                <a:lnTo>
                  <a:pt x="167377" y="45051"/>
                </a:lnTo>
                <a:lnTo>
                  <a:pt x="167377" y="43267"/>
                </a:lnTo>
                <a:close/>
                <a:moveTo>
                  <a:pt x="102967" y="44792"/>
                </a:moveTo>
                <a:cubicBezTo>
                  <a:pt x="102370" y="44792"/>
                  <a:pt x="101772" y="44828"/>
                  <a:pt x="101183" y="44944"/>
                </a:cubicBezTo>
                <a:lnTo>
                  <a:pt x="101183" y="45087"/>
                </a:lnTo>
                <a:cubicBezTo>
                  <a:pt x="101772" y="44980"/>
                  <a:pt x="102370" y="44944"/>
                  <a:pt x="102967" y="44944"/>
                </a:cubicBezTo>
                <a:lnTo>
                  <a:pt x="102967" y="44792"/>
                </a:lnTo>
                <a:close/>
                <a:moveTo>
                  <a:pt x="130355" y="43936"/>
                </a:moveTo>
                <a:lnTo>
                  <a:pt x="130355" y="45720"/>
                </a:lnTo>
                <a:lnTo>
                  <a:pt x="130507" y="45720"/>
                </a:lnTo>
                <a:lnTo>
                  <a:pt x="130507" y="43936"/>
                </a:lnTo>
                <a:close/>
                <a:moveTo>
                  <a:pt x="104752" y="45051"/>
                </a:moveTo>
                <a:lnTo>
                  <a:pt x="104707" y="45203"/>
                </a:lnTo>
                <a:cubicBezTo>
                  <a:pt x="105305" y="45310"/>
                  <a:pt x="105867" y="45497"/>
                  <a:pt x="106384" y="45756"/>
                </a:cubicBezTo>
                <a:lnTo>
                  <a:pt x="106455" y="45613"/>
                </a:lnTo>
                <a:cubicBezTo>
                  <a:pt x="105902" y="45354"/>
                  <a:pt x="105340" y="45167"/>
                  <a:pt x="104752" y="45051"/>
                </a:cubicBezTo>
                <a:close/>
                <a:moveTo>
                  <a:pt x="99435" y="45390"/>
                </a:moveTo>
                <a:cubicBezTo>
                  <a:pt x="98873" y="45613"/>
                  <a:pt x="98355" y="45872"/>
                  <a:pt x="97838" y="46202"/>
                </a:cubicBezTo>
                <a:lnTo>
                  <a:pt x="97909" y="46318"/>
                </a:lnTo>
                <a:cubicBezTo>
                  <a:pt x="98391" y="46024"/>
                  <a:pt x="98953" y="45756"/>
                  <a:pt x="99506" y="45533"/>
                </a:cubicBezTo>
                <a:lnTo>
                  <a:pt x="99435" y="45390"/>
                </a:lnTo>
                <a:close/>
                <a:moveTo>
                  <a:pt x="148795" y="44864"/>
                </a:moveTo>
                <a:lnTo>
                  <a:pt x="148795" y="46648"/>
                </a:lnTo>
                <a:lnTo>
                  <a:pt x="148946" y="46648"/>
                </a:lnTo>
                <a:lnTo>
                  <a:pt x="148946" y="44864"/>
                </a:lnTo>
                <a:close/>
                <a:moveTo>
                  <a:pt x="108017" y="46505"/>
                </a:moveTo>
                <a:lnTo>
                  <a:pt x="107910" y="46612"/>
                </a:lnTo>
                <a:cubicBezTo>
                  <a:pt x="108391" y="46987"/>
                  <a:pt x="108837" y="47362"/>
                  <a:pt x="109248" y="47808"/>
                </a:cubicBezTo>
                <a:lnTo>
                  <a:pt x="109355" y="47692"/>
                </a:lnTo>
                <a:cubicBezTo>
                  <a:pt x="108944" y="47246"/>
                  <a:pt x="108498" y="46871"/>
                  <a:pt x="108017" y="46505"/>
                </a:cubicBezTo>
                <a:close/>
                <a:moveTo>
                  <a:pt x="167235" y="46835"/>
                </a:moveTo>
                <a:lnTo>
                  <a:pt x="167235" y="48620"/>
                </a:lnTo>
                <a:lnTo>
                  <a:pt x="167377" y="48620"/>
                </a:lnTo>
                <a:lnTo>
                  <a:pt x="167377" y="46835"/>
                </a:lnTo>
                <a:close/>
                <a:moveTo>
                  <a:pt x="96419" y="47281"/>
                </a:moveTo>
                <a:cubicBezTo>
                  <a:pt x="95973" y="47692"/>
                  <a:pt x="95563" y="48138"/>
                  <a:pt x="95233" y="48655"/>
                </a:cubicBezTo>
                <a:lnTo>
                  <a:pt x="95340" y="48736"/>
                </a:lnTo>
                <a:cubicBezTo>
                  <a:pt x="95679" y="48254"/>
                  <a:pt x="96089" y="47808"/>
                  <a:pt x="96500" y="47397"/>
                </a:cubicBezTo>
                <a:lnTo>
                  <a:pt x="96419" y="47281"/>
                </a:lnTo>
                <a:close/>
                <a:moveTo>
                  <a:pt x="130355" y="47504"/>
                </a:moveTo>
                <a:lnTo>
                  <a:pt x="130355" y="49289"/>
                </a:lnTo>
                <a:lnTo>
                  <a:pt x="130507" y="49289"/>
                </a:lnTo>
                <a:lnTo>
                  <a:pt x="130507" y="47504"/>
                </a:lnTo>
                <a:close/>
                <a:moveTo>
                  <a:pt x="148795" y="48432"/>
                </a:moveTo>
                <a:lnTo>
                  <a:pt x="148795" y="50216"/>
                </a:lnTo>
                <a:lnTo>
                  <a:pt x="148946" y="50216"/>
                </a:lnTo>
                <a:lnTo>
                  <a:pt x="148946" y="48432"/>
                </a:lnTo>
                <a:close/>
                <a:moveTo>
                  <a:pt x="110470" y="49101"/>
                </a:moveTo>
                <a:lnTo>
                  <a:pt x="110327" y="49182"/>
                </a:lnTo>
                <a:cubicBezTo>
                  <a:pt x="110657" y="49699"/>
                  <a:pt x="110916" y="50216"/>
                  <a:pt x="111103" y="50778"/>
                </a:cubicBezTo>
                <a:lnTo>
                  <a:pt x="111255" y="50707"/>
                </a:lnTo>
                <a:cubicBezTo>
                  <a:pt x="111032" y="50145"/>
                  <a:pt x="110773" y="49628"/>
                  <a:pt x="110470" y="49101"/>
                </a:cubicBezTo>
                <a:close/>
                <a:moveTo>
                  <a:pt x="94341" y="50181"/>
                </a:moveTo>
                <a:cubicBezTo>
                  <a:pt x="94082" y="50743"/>
                  <a:pt x="93895" y="51296"/>
                  <a:pt x="93743" y="51894"/>
                </a:cubicBezTo>
                <a:lnTo>
                  <a:pt x="93895" y="51929"/>
                </a:lnTo>
                <a:cubicBezTo>
                  <a:pt x="94046" y="51376"/>
                  <a:pt x="94225" y="50814"/>
                  <a:pt x="94448" y="50261"/>
                </a:cubicBezTo>
                <a:lnTo>
                  <a:pt x="94341" y="50181"/>
                </a:lnTo>
                <a:close/>
                <a:moveTo>
                  <a:pt x="167235" y="50404"/>
                </a:moveTo>
                <a:lnTo>
                  <a:pt x="167235" y="52188"/>
                </a:lnTo>
                <a:lnTo>
                  <a:pt x="167377" y="52188"/>
                </a:lnTo>
                <a:lnTo>
                  <a:pt x="167377" y="50404"/>
                </a:lnTo>
                <a:close/>
                <a:moveTo>
                  <a:pt x="130355" y="51073"/>
                </a:moveTo>
                <a:lnTo>
                  <a:pt x="130355" y="52857"/>
                </a:lnTo>
                <a:lnTo>
                  <a:pt x="130507" y="52857"/>
                </a:lnTo>
                <a:lnTo>
                  <a:pt x="130507" y="51073"/>
                </a:lnTo>
                <a:close/>
                <a:moveTo>
                  <a:pt x="148795" y="52001"/>
                </a:moveTo>
                <a:lnTo>
                  <a:pt x="148795" y="53785"/>
                </a:lnTo>
                <a:lnTo>
                  <a:pt x="148946" y="53785"/>
                </a:lnTo>
                <a:lnTo>
                  <a:pt x="148946" y="52001"/>
                </a:lnTo>
                <a:close/>
                <a:moveTo>
                  <a:pt x="111737" y="52447"/>
                </a:moveTo>
                <a:lnTo>
                  <a:pt x="111585" y="52491"/>
                </a:lnTo>
                <a:cubicBezTo>
                  <a:pt x="111665" y="52973"/>
                  <a:pt x="111701" y="53455"/>
                  <a:pt x="111701" y="53972"/>
                </a:cubicBezTo>
                <a:lnTo>
                  <a:pt x="111701" y="54231"/>
                </a:lnTo>
                <a:lnTo>
                  <a:pt x="111844" y="54231"/>
                </a:lnTo>
                <a:lnTo>
                  <a:pt x="111844" y="53972"/>
                </a:lnTo>
                <a:cubicBezTo>
                  <a:pt x="111844" y="53455"/>
                  <a:pt x="111808" y="52973"/>
                  <a:pt x="111737" y="52447"/>
                </a:cubicBezTo>
                <a:close/>
                <a:moveTo>
                  <a:pt x="93520" y="53678"/>
                </a:moveTo>
                <a:lnTo>
                  <a:pt x="93520" y="53972"/>
                </a:lnTo>
                <a:lnTo>
                  <a:pt x="93520" y="55462"/>
                </a:lnTo>
                <a:lnTo>
                  <a:pt x="93672" y="55462"/>
                </a:lnTo>
                <a:lnTo>
                  <a:pt x="93672" y="53972"/>
                </a:lnTo>
                <a:lnTo>
                  <a:pt x="93672" y="53678"/>
                </a:lnTo>
                <a:close/>
                <a:moveTo>
                  <a:pt x="167235" y="53972"/>
                </a:moveTo>
                <a:lnTo>
                  <a:pt x="167235" y="55533"/>
                </a:lnTo>
                <a:lnTo>
                  <a:pt x="167235" y="55756"/>
                </a:lnTo>
                <a:lnTo>
                  <a:pt x="167377" y="55756"/>
                </a:lnTo>
                <a:lnTo>
                  <a:pt x="167377" y="55533"/>
                </a:lnTo>
                <a:lnTo>
                  <a:pt x="167377" y="53972"/>
                </a:lnTo>
                <a:close/>
                <a:moveTo>
                  <a:pt x="130355" y="54641"/>
                </a:moveTo>
                <a:lnTo>
                  <a:pt x="130355" y="56425"/>
                </a:lnTo>
                <a:lnTo>
                  <a:pt x="130507" y="56425"/>
                </a:lnTo>
                <a:lnTo>
                  <a:pt x="130507" y="54641"/>
                </a:lnTo>
                <a:close/>
                <a:moveTo>
                  <a:pt x="148795" y="55569"/>
                </a:moveTo>
                <a:cubicBezTo>
                  <a:pt x="148795" y="56167"/>
                  <a:pt x="148866" y="56764"/>
                  <a:pt x="148982" y="57353"/>
                </a:cubicBezTo>
                <a:lnTo>
                  <a:pt x="149134" y="57318"/>
                </a:lnTo>
                <a:cubicBezTo>
                  <a:pt x="149018" y="56764"/>
                  <a:pt x="148946" y="56167"/>
                  <a:pt x="148946" y="55569"/>
                </a:cubicBezTo>
                <a:close/>
                <a:moveTo>
                  <a:pt x="111701" y="56015"/>
                </a:moveTo>
                <a:lnTo>
                  <a:pt x="111701" y="57799"/>
                </a:lnTo>
                <a:lnTo>
                  <a:pt x="111844" y="57799"/>
                </a:lnTo>
                <a:lnTo>
                  <a:pt x="111844" y="56015"/>
                </a:lnTo>
                <a:close/>
                <a:moveTo>
                  <a:pt x="93520" y="57246"/>
                </a:moveTo>
                <a:lnTo>
                  <a:pt x="93520" y="59030"/>
                </a:lnTo>
                <a:lnTo>
                  <a:pt x="93672" y="59030"/>
                </a:lnTo>
                <a:lnTo>
                  <a:pt x="93672" y="57246"/>
                </a:lnTo>
                <a:close/>
                <a:moveTo>
                  <a:pt x="167012" y="57505"/>
                </a:moveTo>
                <a:cubicBezTo>
                  <a:pt x="166896" y="58103"/>
                  <a:pt x="166708" y="58656"/>
                  <a:pt x="166449" y="59218"/>
                </a:cubicBezTo>
                <a:lnTo>
                  <a:pt x="166601" y="59253"/>
                </a:lnTo>
                <a:cubicBezTo>
                  <a:pt x="166824" y="58691"/>
                  <a:pt x="167012" y="58138"/>
                  <a:pt x="167154" y="57541"/>
                </a:cubicBezTo>
                <a:lnTo>
                  <a:pt x="167012" y="57505"/>
                </a:lnTo>
                <a:close/>
                <a:moveTo>
                  <a:pt x="130355" y="58210"/>
                </a:moveTo>
                <a:lnTo>
                  <a:pt x="130355" y="59994"/>
                </a:lnTo>
                <a:lnTo>
                  <a:pt x="130507" y="59994"/>
                </a:lnTo>
                <a:lnTo>
                  <a:pt x="130507" y="58210"/>
                </a:lnTo>
                <a:close/>
                <a:moveTo>
                  <a:pt x="149651" y="59030"/>
                </a:moveTo>
                <a:lnTo>
                  <a:pt x="149500" y="59066"/>
                </a:lnTo>
                <a:cubicBezTo>
                  <a:pt x="149723" y="59628"/>
                  <a:pt x="150026" y="60146"/>
                  <a:pt x="150356" y="60663"/>
                </a:cubicBezTo>
                <a:lnTo>
                  <a:pt x="150472" y="60556"/>
                </a:lnTo>
                <a:cubicBezTo>
                  <a:pt x="150169" y="60074"/>
                  <a:pt x="149874" y="59548"/>
                  <a:pt x="149651" y="59030"/>
                </a:cubicBezTo>
                <a:close/>
                <a:moveTo>
                  <a:pt x="111701" y="59584"/>
                </a:moveTo>
                <a:lnTo>
                  <a:pt x="111701" y="61368"/>
                </a:lnTo>
                <a:lnTo>
                  <a:pt x="111844" y="61368"/>
                </a:lnTo>
                <a:lnTo>
                  <a:pt x="111844" y="59584"/>
                </a:lnTo>
                <a:close/>
                <a:moveTo>
                  <a:pt x="165593" y="60743"/>
                </a:moveTo>
                <a:cubicBezTo>
                  <a:pt x="165227" y="61225"/>
                  <a:pt x="164853" y="61671"/>
                  <a:pt x="164442" y="62081"/>
                </a:cubicBezTo>
                <a:lnTo>
                  <a:pt x="164523" y="62188"/>
                </a:lnTo>
                <a:cubicBezTo>
                  <a:pt x="164969" y="61778"/>
                  <a:pt x="165370" y="61296"/>
                  <a:pt x="165709" y="60815"/>
                </a:cubicBezTo>
                <a:lnTo>
                  <a:pt x="165593" y="60743"/>
                </a:lnTo>
                <a:close/>
                <a:moveTo>
                  <a:pt x="93520" y="60815"/>
                </a:moveTo>
                <a:lnTo>
                  <a:pt x="93520" y="62599"/>
                </a:lnTo>
                <a:lnTo>
                  <a:pt x="93672" y="62599"/>
                </a:lnTo>
                <a:lnTo>
                  <a:pt x="93672" y="60815"/>
                </a:lnTo>
                <a:close/>
                <a:moveTo>
                  <a:pt x="151623" y="61930"/>
                </a:moveTo>
                <a:lnTo>
                  <a:pt x="151507" y="62037"/>
                </a:lnTo>
                <a:cubicBezTo>
                  <a:pt x="151917" y="62447"/>
                  <a:pt x="152399" y="62858"/>
                  <a:pt x="152881" y="63152"/>
                </a:cubicBezTo>
                <a:lnTo>
                  <a:pt x="152961" y="63045"/>
                </a:lnTo>
                <a:cubicBezTo>
                  <a:pt x="152479" y="62706"/>
                  <a:pt x="152033" y="62340"/>
                  <a:pt x="151623" y="61930"/>
                </a:cubicBezTo>
                <a:close/>
                <a:moveTo>
                  <a:pt x="130355" y="61778"/>
                </a:moveTo>
                <a:lnTo>
                  <a:pt x="130355" y="63562"/>
                </a:lnTo>
                <a:lnTo>
                  <a:pt x="130507" y="63562"/>
                </a:lnTo>
                <a:lnTo>
                  <a:pt x="130507" y="61778"/>
                </a:lnTo>
                <a:close/>
                <a:moveTo>
                  <a:pt x="163033" y="63152"/>
                </a:moveTo>
                <a:cubicBezTo>
                  <a:pt x="162551" y="63491"/>
                  <a:pt x="161989" y="63750"/>
                  <a:pt x="161472" y="63973"/>
                </a:cubicBezTo>
                <a:lnTo>
                  <a:pt x="161507" y="64089"/>
                </a:lnTo>
                <a:cubicBezTo>
                  <a:pt x="162069" y="63866"/>
                  <a:pt x="162622" y="63598"/>
                  <a:pt x="163104" y="63304"/>
                </a:cubicBezTo>
                <a:lnTo>
                  <a:pt x="163033" y="63152"/>
                </a:lnTo>
                <a:close/>
                <a:moveTo>
                  <a:pt x="154522" y="63901"/>
                </a:moveTo>
                <a:lnTo>
                  <a:pt x="154486" y="64008"/>
                </a:lnTo>
                <a:cubicBezTo>
                  <a:pt x="155039" y="64231"/>
                  <a:pt x="155602" y="64419"/>
                  <a:pt x="156190" y="64535"/>
                </a:cubicBezTo>
                <a:lnTo>
                  <a:pt x="156226" y="64383"/>
                </a:lnTo>
                <a:cubicBezTo>
                  <a:pt x="155637" y="64267"/>
                  <a:pt x="155075" y="64124"/>
                  <a:pt x="154522" y="63901"/>
                </a:cubicBezTo>
                <a:close/>
                <a:moveTo>
                  <a:pt x="159759" y="64419"/>
                </a:moveTo>
                <a:cubicBezTo>
                  <a:pt x="159241" y="64535"/>
                  <a:pt x="158724" y="64570"/>
                  <a:pt x="158198" y="64570"/>
                </a:cubicBezTo>
                <a:lnTo>
                  <a:pt x="157975" y="64570"/>
                </a:lnTo>
                <a:lnTo>
                  <a:pt x="157975" y="64713"/>
                </a:lnTo>
                <a:lnTo>
                  <a:pt x="158198" y="64713"/>
                </a:lnTo>
                <a:cubicBezTo>
                  <a:pt x="158724" y="64713"/>
                  <a:pt x="159277" y="64642"/>
                  <a:pt x="159759" y="64570"/>
                </a:cubicBezTo>
                <a:lnTo>
                  <a:pt x="159759" y="64419"/>
                </a:lnTo>
                <a:close/>
                <a:moveTo>
                  <a:pt x="111701" y="63152"/>
                </a:moveTo>
                <a:lnTo>
                  <a:pt x="111701" y="64936"/>
                </a:lnTo>
                <a:lnTo>
                  <a:pt x="111844" y="64936"/>
                </a:lnTo>
                <a:lnTo>
                  <a:pt x="111844" y="63152"/>
                </a:lnTo>
                <a:close/>
                <a:moveTo>
                  <a:pt x="93520" y="64383"/>
                </a:moveTo>
                <a:lnTo>
                  <a:pt x="93520" y="66167"/>
                </a:lnTo>
                <a:lnTo>
                  <a:pt x="93672" y="66167"/>
                </a:lnTo>
                <a:lnTo>
                  <a:pt x="93672" y="64383"/>
                </a:lnTo>
                <a:close/>
                <a:moveTo>
                  <a:pt x="130355" y="65347"/>
                </a:moveTo>
                <a:cubicBezTo>
                  <a:pt x="130319" y="65944"/>
                  <a:pt x="130248" y="66542"/>
                  <a:pt x="130096" y="67095"/>
                </a:cubicBezTo>
                <a:lnTo>
                  <a:pt x="130248" y="67131"/>
                </a:lnTo>
                <a:cubicBezTo>
                  <a:pt x="130400" y="66578"/>
                  <a:pt x="130471" y="65980"/>
                  <a:pt x="130507" y="65347"/>
                </a:cubicBezTo>
                <a:close/>
                <a:moveTo>
                  <a:pt x="111888" y="66720"/>
                </a:moveTo>
                <a:cubicBezTo>
                  <a:pt x="111995" y="67318"/>
                  <a:pt x="112183" y="67916"/>
                  <a:pt x="112406" y="68469"/>
                </a:cubicBezTo>
                <a:lnTo>
                  <a:pt x="112557" y="68397"/>
                </a:lnTo>
                <a:cubicBezTo>
                  <a:pt x="112334" y="67835"/>
                  <a:pt x="112147" y="67282"/>
                  <a:pt x="112031" y="66720"/>
                </a:cubicBezTo>
                <a:close/>
                <a:moveTo>
                  <a:pt x="93520" y="67951"/>
                </a:moveTo>
                <a:lnTo>
                  <a:pt x="93520" y="69736"/>
                </a:lnTo>
                <a:lnTo>
                  <a:pt x="93672" y="69736"/>
                </a:lnTo>
                <a:lnTo>
                  <a:pt x="93672" y="67951"/>
                </a:lnTo>
                <a:close/>
                <a:moveTo>
                  <a:pt x="129507" y="68772"/>
                </a:moveTo>
                <a:cubicBezTo>
                  <a:pt x="129240" y="69290"/>
                  <a:pt x="128945" y="69807"/>
                  <a:pt x="128615" y="70289"/>
                </a:cubicBezTo>
                <a:lnTo>
                  <a:pt x="128722" y="70369"/>
                </a:lnTo>
                <a:cubicBezTo>
                  <a:pt x="129061" y="69887"/>
                  <a:pt x="129391" y="69361"/>
                  <a:pt x="129650" y="68844"/>
                </a:cubicBezTo>
                <a:lnTo>
                  <a:pt x="129507" y="68772"/>
                </a:lnTo>
                <a:close/>
                <a:moveTo>
                  <a:pt x="113405" y="69959"/>
                </a:moveTo>
                <a:lnTo>
                  <a:pt x="113262" y="70030"/>
                </a:lnTo>
                <a:cubicBezTo>
                  <a:pt x="113592" y="70512"/>
                  <a:pt x="114003" y="71002"/>
                  <a:pt x="114413" y="71404"/>
                </a:cubicBezTo>
                <a:lnTo>
                  <a:pt x="114520" y="71297"/>
                </a:lnTo>
                <a:cubicBezTo>
                  <a:pt x="114119" y="70886"/>
                  <a:pt x="113708" y="70440"/>
                  <a:pt x="113405" y="69959"/>
                </a:cubicBezTo>
                <a:close/>
                <a:moveTo>
                  <a:pt x="127420" y="71591"/>
                </a:moveTo>
                <a:cubicBezTo>
                  <a:pt x="126974" y="72002"/>
                  <a:pt x="126492" y="72341"/>
                  <a:pt x="125975" y="72635"/>
                </a:cubicBezTo>
                <a:lnTo>
                  <a:pt x="126046" y="72787"/>
                </a:lnTo>
                <a:cubicBezTo>
                  <a:pt x="126564" y="72448"/>
                  <a:pt x="127054" y="72118"/>
                  <a:pt x="127500" y="71707"/>
                </a:cubicBezTo>
                <a:lnTo>
                  <a:pt x="127420" y="71591"/>
                </a:lnTo>
                <a:close/>
                <a:moveTo>
                  <a:pt x="93520" y="71520"/>
                </a:moveTo>
                <a:lnTo>
                  <a:pt x="93520" y="73304"/>
                </a:lnTo>
                <a:lnTo>
                  <a:pt x="93672" y="73304"/>
                </a:lnTo>
                <a:lnTo>
                  <a:pt x="93672" y="71520"/>
                </a:lnTo>
                <a:close/>
                <a:moveTo>
                  <a:pt x="115903" y="72412"/>
                </a:moveTo>
                <a:lnTo>
                  <a:pt x="115823" y="72564"/>
                </a:lnTo>
                <a:cubicBezTo>
                  <a:pt x="116304" y="72894"/>
                  <a:pt x="116831" y="73152"/>
                  <a:pt x="117384" y="73375"/>
                </a:cubicBezTo>
                <a:lnTo>
                  <a:pt x="117464" y="73268"/>
                </a:lnTo>
                <a:cubicBezTo>
                  <a:pt x="116902" y="73045"/>
                  <a:pt x="116385" y="72742"/>
                  <a:pt x="115903" y="72412"/>
                </a:cubicBezTo>
                <a:close/>
                <a:moveTo>
                  <a:pt x="124378" y="73411"/>
                </a:moveTo>
                <a:cubicBezTo>
                  <a:pt x="123852" y="73598"/>
                  <a:pt x="123263" y="73750"/>
                  <a:pt x="122665" y="73821"/>
                </a:cubicBezTo>
                <a:lnTo>
                  <a:pt x="122701" y="73973"/>
                </a:lnTo>
                <a:cubicBezTo>
                  <a:pt x="123298" y="73902"/>
                  <a:pt x="123887" y="73750"/>
                  <a:pt x="124449" y="73527"/>
                </a:cubicBezTo>
                <a:lnTo>
                  <a:pt x="124378" y="73411"/>
                </a:lnTo>
                <a:close/>
                <a:moveTo>
                  <a:pt x="119132" y="73750"/>
                </a:moveTo>
                <a:lnTo>
                  <a:pt x="119132" y="73902"/>
                </a:lnTo>
                <a:cubicBezTo>
                  <a:pt x="119694" y="74009"/>
                  <a:pt x="120283" y="74080"/>
                  <a:pt x="120881" y="74080"/>
                </a:cubicBezTo>
                <a:lnTo>
                  <a:pt x="120916" y="74080"/>
                </a:lnTo>
                <a:lnTo>
                  <a:pt x="120916" y="73937"/>
                </a:lnTo>
                <a:lnTo>
                  <a:pt x="120881" y="73937"/>
                </a:lnTo>
                <a:cubicBezTo>
                  <a:pt x="120283" y="73937"/>
                  <a:pt x="119730" y="73857"/>
                  <a:pt x="119132" y="73750"/>
                </a:cubicBezTo>
                <a:close/>
                <a:moveTo>
                  <a:pt x="93520" y="75088"/>
                </a:moveTo>
                <a:lnTo>
                  <a:pt x="93520" y="76872"/>
                </a:lnTo>
                <a:lnTo>
                  <a:pt x="93672" y="76872"/>
                </a:lnTo>
                <a:lnTo>
                  <a:pt x="93672" y="75088"/>
                </a:lnTo>
                <a:close/>
                <a:moveTo>
                  <a:pt x="93520" y="78657"/>
                </a:moveTo>
                <a:lnTo>
                  <a:pt x="93520" y="80441"/>
                </a:lnTo>
                <a:lnTo>
                  <a:pt x="93672" y="80441"/>
                </a:lnTo>
                <a:lnTo>
                  <a:pt x="93672" y="78657"/>
                </a:lnTo>
                <a:close/>
                <a:moveTo>
                  <a:pt x="93520" y="82225"/>
                </a:moveTo>
                <a:lnTo>
                  <a:pt x="93520" y="84009"/>
                </a:lnTo>
                <a:lnTo>
                  <a:pt x="93672" y="84009"/>
                </a:lnTo>
                <a:lnTo>
                  <a:pt x="93672" y="82225"/>
                </a:lnTo>
                <a:close/>
                <a:moveTo>
                  <a:pt x="93520" y="85829"/>
                </a:moveTo>
                <a:lnTo>
                  <a:pt x="93520" y="86944"/>
                </a:lnTo>
                <a:cubicBezTo>
                  <a:pt x="93520" y="87132"/>
                  <a:pt x="93484" y="87355"/>
                  <a:pt x="93484" y="87578"/>
                </a:cubicBezTo>
                <a:lnTo>
                  <a:pt x="93636" y="87613"/>
                </a:lnTo>
                <a:cubicBezTo>
                  <a:pt x="93636" y="87390"/>
                  <a:pt x="93672" y="87167"/>
                  <a:pt x="93672" y="86944"/>
                </a:cubicBezTo>
                <a:lnTo>
                  <a:pt x="93672" y="85829"/>
                </a:lnTo>
                <a:close/>
                <a:moveTo>
                  <a:pt x="93038" y="89291"/>
                </a:moveTo>
                <a:cubicBezTo>
                  <a:pt x="92815" y="89844"/>
                  <a:pt x="92485" y="90325"/>
                  <a:pt x="92110" y="90771"/>
                </a:cubicBezTo>
                <a:lnTo>
                  <a:pt x="92217" y="90887"/>
                </a:lnTo>
                <a:cubicBezTo>
                  <a:pt x="92628" y="90406"/>
                  <a:pt x="92931" y="89879"/>
                  <a:pt x="93190" y="89362"/>
                </a:cubicBezTo>
                <a:lnTo>
                  <a:pt x="93038" y="89291"/>
                </a:lnTo>
                <a:close/>
                <a:moveTo>
                  <a:pt x="90808" y="91967"/>
                </a:moveTo>
                <a:cubicBezTo>
                  <a:pt x="90326" y="92261"/>
                  <a:pt x="89764" y="92520"/>
                  <a:pt x="89211" y="92707"/>
                </a:cubicBezTo>
                <a:lnTo>
                  <a:pt x="89247" y="92814"/>
                </a:lnTo>
                <a:cubicBezTo>
                  <a:pt x="89844" y="92672"/>
                  <a:pt x="90398" y="92413"/>
                  <a:pt x="90879" y="92074"/>
                </a:cubicBezTo>
                <a:lnTo>
                  <a:pt x="90808" y="91967"/>
                </a:lnTo>
                <a:close/>
                <a:moveTo>
                  <a:pt x="1" y="92930"/>
                </a:moveTo>
                <a:lnTo>
                  <a:pt x="1" y="93082"/>
                </a:lnTo>
                <a:lnTo>
                  <a:pt x="1785" y="93082"/>
                </a:lnTo>
                <a:lnTo>
                  <a:pt x="1785" y="92930"/>
                </a:lnTo>
                <a:close/>
                <a:moveTo>
                  <a:pt x="3569" y="92930"/>
                </a:moveTo>
                <a:lnTo>
                  <a:pt x="3569" y="93082"/>
                </a:lnTo>
                <a:lnTo>
                  <a:pt x="5353" y="93082"/>
                </a:lnTo>
                <a:lnTo>
                  <a:pt x="5353" y="92930"/>
                </a:lnTo>
                <a:close/>
                <a:moveTo>
                  <a:pt x="7137" y="92930"/>
                </a:moveTo>
                <a:lnTo>
                  <a:pt x="7137" y="93082"/>
                </a:lnTo>
                <a:lnTo>
                  <a:pt x="8922" y="93082"/>
                </a:lnTo>
                <a:lnTo>
                  <a:pt x="8922" y="92930"/>
                </a:lnTo>
                <a:close/>
                <a:moveTo>
                  <a:pt x="10706" y="92930"/>
                </a:moveTo>
                <a:lnTo>
                  <a:pt x="10706" y="93082"/>
                </a:lnTo>
                <a:lnTo>
                  <a:pt x="12490" y="93082"/>
                </a:lnTo>
                <a:lnTo>
                  <a:pt x="12490" y="92930"/>
                </a:lnTo>
                <a:close/>
                <a:moveTo>
                  <a:pt x="14274" y="92930"/>
                </a:moveTo>
                <a:lnTo>
                  <a:pt x="14274" y="93082"/>
                </a:lnTo>
                <a:lnTo>
                  <a:pt x="16094" y="93082"/>
                </a:lnTo>
                <a:lnTo>
                  <a:pt x="16094" y="92930"/>
                </a:lnTo>
                <a:close/>
                <a:moveTo>
                  <a:pt x="17878" y="92930"/>
                </a:moveTo>
                <a:lnTo>
                  <a:pt x="17878" y="93082"/>
                </a:lnTo>
                <a:lnTo>
                  <a:pt x="19663" y="93082"/>
                </a:lnTo>
                <a:lnTo>
                  <a:pt x="19663" y="92930"/>
                </a:lnTo>
                <a:close/>
                <a:moveTo>
                  <a:pt x="21447" y="92930"/>
                </a:moveTo>
                <a:lnTo>
                  <a:pt x="21447" y="93082"/>
                </a:lnTo>
                <a:lnTo>
                  <a:pt x="23231" y="93082"/>
                </a:lnTo>
                <a:lnTo>
                  <a:pt x="23231" y="92930"/>
                </a:lnTo>
                <a:close/>
                <a:moveTo>
                  <a:pt x="25015" y="92930"/>
                </a:moveTo>
                <a:lnTo>
                  <a:pt x="25015" y="93082"/>
                </a:lnTo>
                <a:lnTo>
                  <a:pt x="26799" y="93082"/>
                </a:lnTo>
                <a:lnTo>
                  <a:pt x="26799" y="92930"/>
                </a:lnTo>
                <a:close/>
                <a:moveTo>
                  <a:pt x="28584" y="92930"/>
                </a:moveTo>
                <a:lnTo>
                  <a:pt x="28584" y="93082"/>
                </a:lnTo>
                <a:lnTo>
                  <a:pt x="30368" y="93082"/>
                </a:lnTo>
                <a:lnTo>
                  <a:pt x="30368" y="92930"/>
                </a:lnTo>
                <a:close/>
                <a:moveTo>
                  <a:pt x="32152" y="92930"/>
                </a:moveTo>
                <a:lnTo>
                  <a:pt x="32152" y="93082"/>
                </a:lnTo>
                <a:lnTo>
                  <a:pt x="33936" y="93082"/>
                </a:lnTo>
                <a:lnTo>
                  <a:pt x="33936" y="92930"/>
                </a:lnTo>
                <a:close/>
                <a:moveTo>
                  <a:pt x="35720" y="92930"/>
                </a:moveTo>
                <a:lnTo>
                  <a:pt x="35720" y="93082"/>
                </a:lnTo>
                <a:lnTo>
                  <a:pt x="37505" y="93082"/>
                </a:lnTo>
                <a:lnTo>
                  <a:pt x="37505" y="92930"/>
                </a:lnTo>
                <a:close/>
                <a:moveTo>
                  <a:pt x="39289" y="92930"/>
                </a:moveTo>
                <a:lnTo>
                  <a:pt x="39289" y="93082"/>
                </a:lnTo>
                <a:lnTo>
                  <a:pt x="41073" y="93082"/>
                </a:lnTo>
                <a:lnTo>
                  <a:pt x="41073" y="92930"/>
                </a:lnTo>
                <a:close/>
                <a:moveTo>
                  <a:pt x="42857" y="92930"/>
                </a:moveTo>
                <a:lnTo>
                  <a:pt x="42857" y="93082"/>
                </a:lnTo>
                <a:lnTo>
                  <a:pt x="44642" y="93082"/>
                </a:lnTo>
                <a:lnTo>
                  <a:pt x="44642" y="92930"/>
                </a:lnTo>
                <a:close/>
                <a:moveTo>
                  <a:pt x="46426" y="92930"/>
                </a:moveTo>
                <a:lnTo>
                  <a:pt x="46426" y="93082"/>
                </a:lnTo>
                <a:lnTo>
                  <a:pt x="48210" y="93082"/>
                </a:lnTo>
                <a:lnTo>
                  <a:pt x="48210" y="92930"/>
                </a:lnTo>
                <a:close/>
                <a:moveTo>
                  <a:pt x="49994" y="92930"/>
                </a:moveTo>
                <a:lnTo>
                  <a:pt x="49994" y="93082"/>
                </a:lnTo>
                <a:lnTo>
                  <a:pt x="51778" y="93082"/>
                </a:lnTo>
                <a:lnTo>
                  <a:pt x="51778" y="92930"/>
                </a:lnTo>
                <a:close/>
                <a:moveTo>
                  <a:pt x="53563" y="92930"/>
                </a:moveTo>
                <a:lnTo>
                  <a:pt x="53563" y="93082"/>
                </a:lnTo>
                <a:lnTo>
                  <a:pt x="55347" y="93082"/>
                </a:lnTo>
                <a:lnTo>
                  <a:pt x="55347" y="92930"/>
                </a:lnTo>
                <a:close/>
                <a:moveTo>
                  <a:pt x="57131" y="92930"/>
                </a:moveTo>
                <a:lnTo>
                  <a:pt x="57131" y="93082"/>
                </a:lnTo>
                <a:lnTo>
                  <a:pt x="58915" y="93082"/>
                </a:lnTo>
                <a:lnTo>
                  <a:pt x="58915" y="92930"/>
                </a:lnTo>
                <a:close/>
                <a:moveTo>
                  <a:pt x="60699" y="92930"/>
                </a:moveTo>
                <a:lnTo>
                  <a:pt x="60699" y="93082"/>
                </a:lnTo>
                <a:lnTo>
                  <a:pt x="62484" y="93082"/>
                </a:lnTo>
                <a:lnTo>
                  <a:pt x="62484" y="92930"/>
                </a:lnTo>
                <a:close/>
                <a:moveTo>
                  <a:pt x="64268" y="92930"/>
                </a:moveTo>
                <a:lnTo>
                  <a:pt x="64268" y="93082"/>
                </a:lnTo>
                <a:lnTo>
                  <a:pt x="66052" y="93082"/>
                </a:lnTo>
                <a:lnTo>
                  <a:pt x="66052" y="92930"/>
                </a:lnTo>
                <a:close/>
                <a:moveTo>
                  <a:pt x="67836" y="92930"/>
                </a:moveTo>
                <a:lnTo>
                  <a:pt x="67836" y="93082"/>
                </a:lnTo>
                <a:lnTo>
                  <a:pt x="69620" y="93082"/>
                </a:lnTo>
                <a:lnTo>
                  <a:pt x="69620" y="92930"/>
                </a:lnTo>
                <a:close/>
                <a:moveTo>
                  <a:pt x="71405" y="92930"/>
                </a:moveTo>
                <a:lnTo>
                  <a:pt x="71405" y="93082"/>
                </a:lnTo>
                <a:lnTo>
                  <a:pt x="73189" y="93082"/>
                </a:lnTo>
                <a:lnTo>
                  <a:pt x="73189" y="92930"/>
                </a:lnTo>
                <a:close/>
                <a:moveTo>
                  <a:pt x="74973" y="92930"/>
                </a:moveTo>
                <a:lnTo>
                  <a:pt x="74973" y="93082"/>
                </a:lnTo>
                <a:lnTo>
                  <a:pt x="76757" y="93082"/>
                </a:lnTo>
                <a:lnTo>
                  <a:pt x="76757" y="92930"/>
                </a:lnTo>
                <a:close/>
                <a:moveTo>
                  <a:pt x="78542" y="92930"/>
                </a:moveTo>
                <a:lnTo>
                  <a:pt x="78542" y="93082"/>
                </a:lnTo>
                <a:lnTo>
                  <a:pt x="80326" y="93082"/>
                </a:lnTo>
                <a:lnTo>
                  <a:pt x="80326" y="92930"/>
                </a:lnTo>
                <a:close/>
                <a:moveTo>
                  <a:pt x="82110" y="92930"/>
                </a:moveTo>
                <a:lnTo>
                  <a:pt x="82110" y="93082"/>
                </a:lnTo>
                <a:lnTo>
                  <a:pt x="83894" y="93082"/>
                </a:lnTo>
                <a:lnTo>
                  <a:pt x="83894" y="92930"/>
                </a:lnTo>
                <a:close/>
                <a:moveTo>
                  <a:pt x="85678" y="92930"/>
                </a:moveTo>
                <a:lnTo>
                  <a:pt x="85678" y="93082"/>
                </a:lnTo>
                <a:lnTo>
                  <a:pt x="87463" y="93082"/>
                </a:lnTo>
                <a:lnTo>
                  <a:pt x="87463" y="92930"/>
                </a:lnTo>
                <a:close/>
              </a:path>
            </a:pathLst>
          </a:custGeom>
          <a:solidFill>
            <a:srgbClr val="338987"/>
          </a:solidFill>
          <a:ln cap="flat" cmpd="sng" w="9525">
            <a:solidFill>
              <a:srgbClr val="3389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2981374" y="2254040"/>
            <a:ext cx="796496" cy="81177"/>
          </a:xfrm>
          <a:custGeom>
            <a:rect b="b" l="l" r="r" t="t"/>
            <a:pathLst>
              <a:path extrusionOk="0" fill="none" h="2535" w="24873">
                <a:moveTo>
                  <a:pt x="0" y="1"/>
                </a:moveTo>
                <a:lnTo>
                  <a:pt x="10188" y="1"/>
                </a:lnTo>
                <a:lnTo>
                  <a:pt x="12454" y="2534"/>
                </a:lnTo>
                <a:lnTo>
                  <a:pt x="14720" y="1"/>
                </a:lnTo>
                <a:lnTo>
                  <a:pt x="24872" y="1"/>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
          <p:cNvSpPr txBox="1"/>
          <p:nvPr>
            <p:ph type="ctrTitle"/>
          </p:nvPr>
        </p:nvSpPr>
        <p:spPr>
          <a:xfrm>
            <a:off x="5569480" y="129625"/>
            <a:ext cx="2866800" cy="481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PROCESS </a:t>
            </a:r>
            <a:endParaRPr/>
          </a:p>
          <a:p>
            <a:pPr indent="0" lvl="0" marL="0" rtl="0" algn="r">
              <a:spcBef>
                <a:spcPts val="0"/>
              </a:spcBef>
              <a:spcAft>
                <a:spcPts val="0"/>
              </a:spcAft>
              <a:buNone/>
            </a:pPr>
            <a:r>
              <a:rPr lang="en"/>
              <a:t>OUTLINE</a:t>
            </a:r>
            <a:endParaRPr/>
          </a:p>
        </p:txBody>
      </p:sp>
      <p:sp>
        <p:nvSpPr>
          <p:cNvPr id="328" name="Google Shape;328;p24"/>
          <p:cNvSpPr txBox="1"/>
          <p:nvPr/>
        </p:nvSpPr>
        <p:spPr>
          <a:xfrm>
            <a:off x="4646100" y="3917050"/>
            <a:ext cx="14196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Separate models per each borough</a:t>
            </a:r>
            <a:endParaRPr sz="1100">
              <a:solidFill>
                <a:srgbClr val="338987"/>
              </a:solidFill>
              <a:latin typeface="Josefin Slab SemiBold"/>
              <a:ea typeface="Josefin Slab SemiBold"/>
              <a:cs typeface="Josefin Slab SemiBold"/>
              <a:sym typeface="Josefin Slab SemiBold"/>
            </a:endParaRPr>
          </a:p>
        </p:txBody>
      </p:sp>
      <p:sp>
        <p:nvSpPr>
          <p:cNvPr id="329" name="Google Shape;329;p24"/>
          <p:cNvSpPr txBox="1"/>
          <p:nvPr>
            <p:ph idx="4294967295" type="ctrTitle"/>
          </p:nvPr>
        </p:nvSpPr>
        <p:spPr>
          <a:xfrm>
            <a:off x="4692155" y="3711272"/>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Borough </a:t>
            </a:r>
            <a:endParaRPr sz="1200">
              <a:solidFill>
                <a:srgbClr val="338987"/>
              </a:solidFill>
            </a:endParaRPr>
          </a:p>
        </p:txBody>
      </p:sp>
      <p:sp>
        <p:nvSpPr>
          <p:cNvPr id="330" name="Google Shape;330;p24"/>
          <p:cNvSpPr txBox="1"/>
          <p:nvPr/>
        </p:nvSpPr>
        <p:spPr>
          <a:xfrm>
            <a:off x="2799338" y="4306713"/>
            <a:ext cx="22050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338987"/>
                </a:solidFill>
                <a:latin typeface="Josefin Slab SemiBold"/>
                <a:ea typeface="Josefin Slab SemiBold"/>
                <a:cs typeface="Josefin Slab SemiBold"/>
                <a:sym typeface="Josefin Slab SemiBold"/>
              </a:rPr>
              <a:t>US holidays</a:t>
            </a:r>
            <a:br>
              <a:rPr lang="en" sz="1100">
                <a:solidFill>
                  <a:srgbClr val="338987"/>
                </a:solidFill>
                <a:latin typeface="Josefin Slab SemiBold"/>
                <a:ea typeface="Josefin Slab SemiBold"/>
                <a:cs typeface="Josefin Slab SemiBold"/>
                <a:sym typeface="Josefin Slab SemiBold"/>
              </a:rPr>
            </a:br>
            <a:r>
              <a:rPr lang="en" sz="1100">
                <a:solidFill>
                  <a:srgbClr val="338987"/>
                </a:solidFill>
                <a:latin typeface="Josefin Slab SemiBold"/>
                <a:ea typeface="Josefin Slab SemiBold"/>
                <a:cs typeface="Josefin Slab SemiBold"/>
                <a:sym typeface="Josefin Slab SemiBold"/>
              </a:rPr>
              <a:t>weather</a:t>
            </a:r>
            <a:br>
              <a:rPr lang="en" sz="1100">
                <a:solidFill>
                  <a:srgbClr val="338987"/>
                </a:solidFill>
                <a:latin typeface="Josefin Slab SemiBold"/>
                <a:ea typeface="Josefin Slab SemiBold"/>
                <a:cs typeface="Josefin Slab SemiBold"/>
                <a:sym typeface="Josefin Slab SemiBold"/>
              </a:rPr>
            </a:br>
            <a:r>
              <a:rPr lang="en" sz="1100">
                <a:solidFill>
                  <a:srgbClr val="338987"/>
                </a:solidFill>
                <a:latin typeface="Josefin Slab SemiBold"/>
                <a:ea typeface="Josefin Slab SemiBold"/>
                <a:cs typeface="Josefin Slab SemiBold"/>
                <a:sym typeface="Josefin Slab SemiBold"/>
              </a:rPr>
              <a:t>bike demand</a:t>
            </a:r>
            <a:endParaRPr sz="1100">
              <a:solidFill>
                <a:srgbClr val="338987"/>
              </a:solidFill>
              <a:latin typeface="Josefin Slab SemiBold"/>
              <a:ea typeface="Josefin Slab SemiBold"/>
              <a:cs typeface="Josefin Slab SemiBold"/>
              <a:sym typeface="Josefin Slab SemiBold"/>
            </a:endParaRPr>
          </a:p>
          <a:p>
            <a:pPr indent="0" lvl="0" marL="0" rtl="0" algn="ctr">
              <a:spcBef>
                <a:spcPts val="1600"/>
              </a:spcBef>
              <a:spcAft>
                <a:spcPts val="1600"/>
              </a:spcAft>
              <a:buNone/>
            </a:pPr>
            <a:r>
              <a:t/>
            </a:r>
            <a:endParaRPr sz="1100">
              <a:solidFill>
                <a:srgbClr val="338987"/>
              </a:solidFill>
              <a:latin typeface="Josefin Slab SemiBold"/>
              <a:ea typeface="Josefin Slab SemiBold"/>
              <a:cs typeface="Josefin Slab SemiBold"/>
              <a:sym typeface="Josefin Slab SemiBold"/>
            </a:endParaRPr>
          </a:p>
        </p:txBody>
      </p:sp>
      <p:sp>
        <p:nvSpPr>
          <p:cNvPr id="331" name="Google Shape;331;p24"/>
          <p:cNvSpPr txBox="1"/>
          <p:nvPr>
            <p:ph idx="4294967295" type="ctrTitle"/>
          </p:nvPr>
        </p:nvSpPr>
        <p:spPr>
          <a:xfrm>
            <a:off x="2645750" y="3918163"/>
            <a:ext cx="25122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Exogenous </a:t>
            </a:r>
            <a:endParaRPr sz="1200">
              <a:solidFill>
                <a:srgbClr val="338987"/>
              </a:solidFill>
            </a:endParaRPr>
          </a:p>
          <a:p>
            <a:pPr indent="0" lvl="0" marL="0" rtl="0" algn="ctr">
              <a:spcBef>
                <a:spcPts val="0"/>
              </a:spcBef>
              <a:spcAft>
                <a:spcPts val="0"/>
              </a:spcAft>
              <a:buNone/>
            </a:pPr>
            <a:r>
              <a:rPr lang="en" sz="1200">
                <a:solidFill>
                  <a:srgbClr val="338987"/>
                </a:solidFill>
              </a:rPr>
              <a:t>variables</a:t>
            </a:r>
            <a:endParaRPr sz="1200">
              <a:solidFill>
                <a:srgbClr val="338987"/>
              </a:solidFill>
            </a:endParaRPr>
          </a:p>
        </p:txBody>
      </p:sp>
      <p:grpSp>
        <p:nvGrpSpPr>
          <p:cNvPr id="332" name="Google Shape;332;p24"/>
          <p:cNvGrpSpPr/>
          <p:nvPr/>
        </p:nvGrpSpPr>
        <p:grpSpPr>
          <a:xfrm>
            <a:off x="2044110" y="4417065"/>
            <a:ext cx="192286" cy="190299"/>
            <a:chOff x="3282325" y="2035675"/>
            <a:chExt cx="459575" cy="454825"/>
          </a:xfrm>
        </p:grpSpPr>
        <p:sp>
          <p:nvSpPr>
            <p:cNvPr id="333" name="Google Shape;333;p24"/>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34" name="Google Shape;334;p24"/>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35" name="Google Shape;335;p24"/>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36" name="Google Shape;336;p24"/>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337" name="Google Shape;337;p24"/>
          <p:cNvSpPr/>
          <p:nvPr/>
        </p:nvSpPr>
        <p:spPr>
          <a:xfrm>
            <a:off x="1742809" y="4233094"/>
            <a:ext cx="795087" cy="59434"/>
          </a:xfrm>
          <a:custGeom>
            <a:rect b="b" l="l" r="r" t="t"/>
            <a:pathLst>
              <a:path extrusionOk="0" fill="none" h="1856" w="24829">
                <a:moveTo>
                  <a:pt x="24828" y="1856"/>
                </a:moveTo>
                <a:lnTo>
                  <a:pt x="14685" y="1856"/>
                </a:lnTo>
                <a:lnTo>
                  <a:pt x="12410" y="0"/>
                </a:lnTo>
                <a:lnTo>
                  <a:pt x="10144" y="1856"/>
                </a:lnTo>
                <a:lnTo>
                  <a:pt x="1" y="1856"/>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txBox="1"/>
          <p:nvPr/>
        </p:nvSpPr>
        <p:spPr>
          <a:xfrm>
            <a:off x="1332600" y="4759100"/>
            <a:ext cx="1615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Dataset exploration</a:t>
            </a:r>
            <a:endParaRPr sz="1100">
              <a:solidFill>
                <a:srgbClr val="338987"/>
              </a:solidFill>
              <a:latin typeface="Josefin Slab SemiBold"/>
              <a:ea typeface="Josefin Slab SemiBold"/>
              <a:cs typeface="Josefin Slab SemiBold"/>
              <a:sym typeface="Josefin Slab SemiBold"/>
            </a:endParaRPr>
          </a:p>
        </p:txBody>
      </p:sp>
      <p:sp>
        <p:nvSpPr>
          <p:cNvPr id="339" name="Google Shape;339;p24"/>
          <p:cNvSpPr txBox="1"/>
          <p:nvPr>
            <p:ph idx="4294967295" type="ctrTitle"/>
          </p:nvPr>
        </p:nvSpPr>
        <p:spPr>
          <a:xfrm>
            <a:off x="1476505" y="4573647"/>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Data Study</a:t>
            </a:r>
            <a:endParaRPr sz="1200">
              <a:solidFill>
                <a:srgbClr val="338987"/>
              </a:solidFill>
            </a:endParaRPr>
          </a:p>
        </p:txBody>
      </p:sp>
      <p:grpSp>
        <p:nvGrpSpPr>
          <p:cNvPr id="340" name="Google Shape;340;p24"/>
          <p:cNvGrpSpPr/>
          <p:nvPr/>
        </p:nvGrpSpPr>
        <p:grpSpPr>
          <a:xfrm>
            <a:off x="859310" y="2793140"/>
            <a:ext cx="192286" cy="190299"/>
            <a:chOff x="3282325" y="2035675"/>
            <a:chExt cx="459575" cy="454825"/>
          </a:xfrm>
        </p:grpSpPr>
        <p:sp>
          <p:nvSpPr>
            <p:cNvPr id="341" name="Google Shape;341;p24"/>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42" name="Google Shape;342;p24"/>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43" name="Google Shape;343;p24"/>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sp>
          <p:nvSpPr>
            <p:cNvPr id="344" name="Google Shape;344;p24"/>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sp>
        <p:nvSpPr>
          <p:cNvPr id="345" name="Google Shape;345;p24"/>
          <p:cNvSpPr txBox="1"/>
          <p:nvPr/>
        </p:nvSpPr>
        <p:spPr>
          <a:xfrm>
            <a:off x="4150" y="3115288"/>
            <a:ext cx="19026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Taxi - NYC open data</a:t>
            </a:r>
            <a:br>
              <a:rPr lang="en" sz="1100">
                <a:solidFill>
                  <a:srgbClr val="338987"/>
                </a:solidFill>
                <a:latin typeface="Josefin Slab SemiBold"/>
                <a:ea typeface="Josefin Slab SemiBold"/>
                <a:cs typeface="Josefin Slab SemiBold"/>
                <a:sym typeface="Josefin Slab SemiBold"/>
              </a:rPr>
            </a:br>
            <a:r>
              <a:rPr lang="en" sz="1100">
                <a:solidFill>
                  <a:srgbClr val="338987"/>
                </a:solidFill>
                <a:latin typeface="Josefin Slab SemiBold"/>
                <a:ea typeface="Josefin Slab SemiBold"/>
                <a:cs typeface="Josefin Slab SemiBold"/>
                <a:sym typeface="Josefin Slab SemiBold"/>
              </a:rPr>
              <a:t>Weather - NOAA</a:t>
            </a:r>
            <a:br>
              <a:rPr lang="en" sz="1100">
                <a:solidFill>
                  <a:srgbClr val="338987"/>
                </a:solidFill>
                <a:latin typeface="Josefin Slab SemiBold"/>
                <a:ea typeface="Josefin Slab SemiBold"/>
                <a:cs typeface="Josefin Slab SemiBold"/>
                <a:sym typeface="Josefin Slab SemiBold"/>
              </a:rPr>
            </a:br>
            <a:r>
              <a:rPr lang="en" sz="1100">
                <a:solidFill>
                  <a:srgbClr val="338987"/>
                </a:solidFill>
                <a:latin typeface="Josefin Slab SemiBold"/>
                <a:ea typeface="Josefin Slab SemiBold"/>
                <a:cs typeface="Josefin Slab SemiBold"/>
                <a:sym typeface="Josefin Slab SemiBold"/>
              </a:rPr>
              <a:t>Bikes - CityBike NYC </a:t>
            </a:r>
            <a:endParaRPr sz="1100">
              <a:solidFill>
                <a:srgbClr val="338987"/>
              </a:solidFill>
              <a:latin typeface="Josefin Slab SemiBold"/>
              <a:ea typeface="Josefin Slab SemiBold"/>
              <a:cs typeface="Josefin Slab SemiBold"/>
              <a:sym typeface="Josefin Slab SemiBold"/>
            </a:endParaRPr>
          </a:p>
        </p:txBody>
      </p:sp>
      <p:sp>
        <p:nvSpPr>
          <p:cNvPr id="346" name="Google Shape;346;p24"/>
          <p:cNvSpPr txBox="1"/>
          <p:nvPr>
            <p:ph idx="4294967295" type="ctrTitle"/>
          </p:nvPr>
        </p:nvSpPr>
        <p:spPr>
          <a:xfrm>
            <a:off x="4223" y="2913450"/>
            <a:ext cx="19026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Data Gathering</a:t>
            </a:r>
            <a:endParaRPr sz="1200">
              <a:solidFill>
                <a:srgbClr val="338987"/>
              </a:solidFill>
            </a:endParaRPr>
          </a:p>
        </p:txBody>
      </p:sp>
      <p:sp>
        <p:nvSpPr>
          <p:cNvPr id="347" name="Google Shape;347;p24"/>
          <p:cNvSpPr/>
          <p:nvPr/>
        </p:nvSpPr>
        <p:spPr>
          <a:xfrm>
            <a:off x="557199" y="3801327"/>
            <a:ext cx="796496" cy="81177"/>
          </a:xfrm>
          <a:custGeom>
            <a:rect b="b" l="l" r="r" t="t"/>
            <a:pathLst>
              <a:path extrusionOk="0" fill="none" h="2535" w="24873">
                <a:moveTo>
                  <a:pt x="0" y="1"/>
                </a:moveTo>
                <a:lnTo>
                  <a:pt x="10188" y="1"/>
                </a:lnTo>
                <a:lnTo>
                  <a:pt x="12454" y="2534"/>
                </a:lnTo>
                <a:lnTo>
                  <a:pt x="14720" y="1"/>
                </a:lnTo>
                <a:lnTo>
                  <a:pt x="24872" y="1"/>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4"/>
          <p:cNvGrpSpPr/>
          <p:nvPr/>
        </p:nvGrpSpPr>
        <p:grpSpPr>
          <a:xfrm>
            <a:off x="3257558" y="1360941"/>
            <a:ext cx="244125" cy="245253"/>
            <a:chOff x="-1333975" y="2365850"/>
            <a:chExt cx="292225" cy="293575"/>
          </a:xfrm>
        </p:grpSpPr>
        <p:sp>
          <p:nvSpPr>
            <p:cNvPr id="349" name="Google Shape;349;p24"/>
            <p:cNvSpPr/>
            <p:nvPr/>
          </p:nvSpPr>
          <p:spPr>
            <a:xfrm>
              <a:off x="-1285150" y="2365850"/>
              <a:ext cx="191225" cy="293575"/>
            </a:xfrm>
            <a:custGeom>
              <a:rect b="b" l="l" r="r" t="t"/>
              <a:pathLst>
                <a:path extrusionOk="0" h="11743" w="7649">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1076425" y="2452250"/>
              <a:ext cx="34675" cy="18150"/>
            </a:xfrm>
            <a:custGeom>
              <a:rect b="b" l="l" r="r" t="t"/>
              <a:pathLst>
                <a:path extrusionOk="0" h="726" w="1387">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1333975" y="2452250"/>
              <a:ext cx="34675" cy="18150"/>
            </a:xfrm>
            <a:custGeom>
              <a:rect b="b" l="l" r="r" t="t"/>
              <a:pathLst>
                <a:path extrusionOk="0" h="726" w="1387">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1093750" y="2383050"/>
              <a:ext cx="35450" cy="26575"/>
            </a:xfrm>
            <a:custGeom>
              <a:rect b="b" l="l" r="r" t="t"/>
              <a:pathLst>
                <a:path extrusionOk="0" h="1063" w="1418">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p:nvPr/>
          </p:nvSpPr>
          <p:spPr>
            <a:xfrm>
              <a:off x="-1317450" y="2512575"/>
              <a:ext cx="35475" cy="26225"/>
            </a:xfrm>
            <a:custGeom>
              <a:rect b="b" l="l" r="r" t="t"/>
              <a:pathLst>
                <a:path extrusionOk="0" h="1049" w="1419">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4"/>
            <p:cNvSpPr/>
            <p:nvPr/>
          </p:nvSpPr>
          <p:spPr>
            <a:xfrm>
              <a:off x="-1092975" y="2512575"/>
              <a:ext cx="34675" cy="25525"/>
            </a:xfrm>
            <a:custGeom>
              <a:rect b="b" l="l" r="r" t="t"/>
              <a:pathLst>
                <a:path extrusionOk="0" h="1021" w="1387">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4"/>
            <p:cNvSpPr/>
            <p:nvPr/>
          </p:nvSpPr>
          <p:spPr>
            <a:xfrm>
              <a:off x="-1316650" y="2383750"/>
              <a:ext cx="34675" cy="25525"/>
            </a:xfrm>
            <a:custGeom>
              <a:rect b="b" l="l" r="r" t="t"/>
              <a:pathLst>
                <a:path extrusionOk="0" h="1021" w="1387">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1239475" y="2401575"/>
              <a:ext cx="102425" cy="153100"/>
            </a:xfrm>
            <a:custGeom>
              <a:rect b="b" l="l" r="r" t="t"/>
              <a:pathLst>
                <a:path extrusionOk="0" h="6124" w="4097">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4"/>
          <p:cNvSpPr/>
          <p:nvPr/>
        </p:nvSpPr>
        <p:spPr>
          <a:xfrm>
            <a:off x="7333001" y="2433273"/>
            <a:ext cx="796207" cy="80857"/>
          </a:xfrm>
          <a:custGeom>
            <a:rect b="b" l="l" r="r" t="t"/>
            <a:pathLst>
              <a:path extrusionOk="0" fill="none" h="2525" w="24864">
                <a:moveTo>
                  <a:pt x="24863" y="2525"/>
                </a:moveTo>
                <a:lnTo>
                  <a:pt x="14684" y="2525"/>
                </a:lnTo>
                <a:lnTo>
                  <a:pt x="12454" y="0"/>
                </a:lnTo>
                <a:lnTo>
                  <a:pt x="10179" y="2525"/>
                </a:lnTo>
                <a:lnTo>
                  <a:pt x="0" y="2525"/>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nvSpPr>
        <p:spPr>
          <a:xfrm>
            <a:off x="7187425" y="2974139"/>
            <a:ext cx="1087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Streamlit visualization dashboard</a:t>
            </a:r>
            <a:endParaRPr sz="1100">
              <a:solidFill>
                <a:srgbClr val="338987"/>
              </a:solidFill>
              <a:latin typeface="Josefin Slab SemiBold"/>
              <a:ea typeface="Josefin Slab SemiBold"/>
              <a:cs typeface="Josefin Slab SemiBold"/>
              <a:sym typeface="Josefin Slab SemiBold"/>
            </a:endParaRPr>
          </a:p>
        </p:txBody>
      </p:sp>
      <p:sp>
        <p:nvSpPr>
          <p:cNvPr id="359" name="Google Shape;359;p24"/>
          <p:cNvSpPr txBox="1"/>
          <p:nvPr>
            <p:ph idx="4294967295" type="ctrTitle"/>
          </p:nvPr>
        </p:nvSpPr>
        <p:spPr>
          <a:xfrm>
            <a:off x="7067330" y="2795259"/>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Visualization</a:t>
            </a:r>
            <a:endParaRPr sz="1200">
              <a:solidFill>
                <a:srgbClr val="338987"/>
              </a:solidFill>
            </a:endParaRPr>
          </a:p>
        </p:txBody>
      </p:sp>
      <p:grpSp>
        <p:nvGrpSpPr>
          <p:cNvPr id="360" name="Google Shape;360;p24"/>
          <p:cNvGrpSpPr/>
          <p:nvPr/>
        </p:nvGrpSpPr>
        <p:grpSpPr>
          <a:xfrm>
            <a:off x="5634531" y="67244"/>
            <a:ext cx="206139" cy="202559"/>
            <a:chOff x="-60988625" y="2310475"/>
            <a:chExt cx="316650" cy="311150"/>
          </a:xfrm>
        </p:grpSpPr>
        <p:sp>
          <p:nvSpPr>
            <p:cNvPr id="361" name="Google Shape;361;p24"/>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4"/>
          <p:cNvSpPr/>
          <p:nvPr/>
        </p:nvSpPr>
        <p:spPr>
          <a:xfrm>
            <a:off x="5343649" y="818401"/>
            <a:ext cx="796496" cy="81177"/>
          </a:xfrm>
          <a:custGeom>
            <a:rect b="b" l="l" r="r" t="t"/>
            <a:pathLst>
              <a:path extrusionOk="0" fill="none" h="2535" w="24873">
                <a:moveTo>
                  <a:pt x="0" y="1"/>
                </a:moveTo>
                <a:lnTo>
                  <a:pt x="10188" y="1"/>
                </a:lnTo>
                <a:lnTo>
                  <a:pt x="12454" y="2534"/>
                </a:lnTo>
                <a:lnTo>
                  <a:pt x="14720" y="1"/>
                </a:lnTo>
                <a:lnTo>
                  <a:pt x="24872" y="1"/>
                </a:lnTo>
              </a:path>
            </a:pathLst>
          </a:custGeom>
          <a:noFill/>
          <a:ln cap="flat" cmpd="sng" w="19050">
            <a:solidFill>
              <a:srgbClr val="338987"/>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txBox="1"/>
          <p:nvPr/>
        </p:nvSpPr>
        <p:spPr>
          <a:xfrm>
            <a:off x="5073850" y="373088"/>
            <a:ext cx="1327500" cy="45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solidFill>
                  <a:srgbClr val="338987"/>
                </a:solidFill>
                <a:latin typeface="Josefin Slab SemiBold"/>
                <a:ea typeface="Josefin Slab SemiBold"/>
                <a:cs typeface="Josefin Slab SemiBold"/>
                <a:sym typeface="Josefin Slab SemiBold"/>
              </a:rPr>
              <a:t>Forecasts for 103 locations</a:t>
            </a:r>
            <a:endParaRPr sz="1100">
              <a:solidFill>
                <a:srgbClr val="338987"/>
              </a:solidFill>
              <a:latin typeface="Josefin Slab SemiBold"/>
              <a:ea typeface="Josefin Slab SemiBold"/>
              <a:cs typeface="Josefin Slab SemiBold"/>
              <a:sym typeface="Josefin Slab SemiBold"/>
            </a:endParaRPr>
          </a:p>
        </p:txBody>
      </p:sp>
      <p:sp>
        <p:nvSpPr>
          <p:cNvPr id="369" name="Google Shape;369;p24"/>
          <p:cNvSpPr txBox="1"/>
          <p:nvPr>
            <p:ph idx="4294967295" type="ctrTitle"/>
          </p:nvPr>
        </p:nvSpPr>
        <p:spPr>
          <a:xfrm>
            <a:off x="5073855" y="228595"/>
            <a:ext cx="1327500" cy="26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8987"/>
                </a:solidFill>
              </a:rPr>
              <a:t>Neighborhood</a:t>
            </a:r>
            <a:endParaRPr sz="1200">
              <a:solidFill>
                <a:srgbClr val="338987"/>
              </a:solidFill>
            </a:endParaRPr>
          </a:p>
        </p:txBody>
      </p:sp>
      <p:pic>
        <p:nvPicPr>
          <p:cNvPr id="370" name="Google Shape;370;p24"/>
          <p:cNvPicPr preferRelativeResize="0"/>
          <p:nvPr/>
        </p:nvPicPr>
        <p:blipFill rotWithShape="1">
          <a:blip r:embed="rId3">
            <a:alphaModFix amt="70000"/>
          </a:blip>
          <a:srcRect b="0" l="44037" r="0" t="44286"/>
          <a:stretch/>
        </p:blipFill>
        <p:spPr>
          <a:xfrm>
            <a:off x="0" y="24650"/>
            <a:ext cx="2715931" cy="1802702"/>
          </a:xfrm>
          <a:prstGeom prst="rect">
            <a:avLst/>
          </a:prstGeom>
          <a:noFill/>
          <a:ln>
            <a:noFill/>
          </a:ln>
        </p:spPr>
      </p:pic>
      <p:pic>
        <p:nvPicPr>
          <p:cNvPr id="371" name="Google Shape;371;p24"/>
          <p:cNvPicPr preferRelativeResize="0"/>
          <p:nvPr/>
        </p:nvPicPr>
        <p:blipFill>
          <a:blip r:embed="rId4">
            <a:alphaModFix amt="85000"/>
          </a:blip>
          <a:stretch>
            <a:fillRect/>
          </a:stretch>
        </p:blipFill>
        <p:spPr>
          <a:xfrm>
            <a:off x="6401350" y="2199488"/>
            <a:ext cx="380599" cy="190300"/>
          </a:xfrm>
          <a:prstGeom prst="rect">
            <a:avLst/>
          </a:prstGeom>
          <a:noFill/>
          <a:ln>
            <a:noFill/>
          </a:ln>
        </p:spPr>
      </p:pic>
      <p:sp>
        <p:nvSpPr>
          <p:cNvPr id="372" name="Google Shape;372;p24"/>
          <p:cNvSpPr/>
          <p:nvPr/>
        </p:nvSpPr>
        <p:spPr>
          <a:xfrm>
            <a:off x="3786186" y="3801313"/>
            <a:ext cx="231320" cy="186289"/>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435D74"/>
              </a:solidFill>
            </a:endParaRPr>
          </a:p>
        </p:txBody>
      </p:sp>
      <p:grpSp>
        <p:nvGrpSpPr>
          <p:cNvPr id="373" name="Google Shape;373;p24"/>
          <p:cNvGrpSpPr/>
          <p:nvPr/>
        </p:nvGrpSpPr>
        <p:grpSpPr>
          <a:xfrm>
            <a:off x="4497817" y="550163"/>
            <a:ext cx="202181" cy="207184"/>
            <a:chOff x="-61783350" y="2297100"/>
            <a:chExt cx="316650" cy="316650"/>
          </a:xfrm>
        </p:grpSpPr>
        <p:sp>
          <p:nvSpPr>
            <p:cNvPr id="374" name="Google Shape;374;p24"/>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4"/>
          <p:cNvGrpSpPr/>
          <p:nvPr/>
        </p:nvGrpSpPr>
        <p:grpSpPr>
          <a:xfrm>
            <a:off x="5231380" y="3557899"/>
            <a:ext cx="249075" cy="206114"/>
            <a:chOff x="-42796875" y="2680675"/>
            <a:chExt cx="319000" cy="318225"/>
          </a:xfrm>
        </p:grpSpPr>
        <p:sp>
          <p:nvSpPr>
            <p:cNvPr id="377" name="Google Shape;377;p24"/>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4"/>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4"/>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338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4"/>
          <p:cNvSpPr txBox="1"/>
          <p:nvPr/>
        </p:nvSpPr>
        <p:spPr>
          <a:xfrm>
            <a:off x="2851400" y="24650"/>
            <a:ext cx="1944000" cy="405000"/>
          </a:xfrm>
          <a:prstGeom prst="rect">
            <a:avLst/>
          </a:prstGeom>
          <a:solidFill>
            <a:srgbClr val="98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highlight>
                  <a:srgbClr val="980000"/>
                </a:highlight>
                <a:latin typeface="Lato"/>
                <a:ea typeface="Lato"/>
                <a:cs typeface="Lato"/>
                <a:sym typeface="Lato"/>
              </a:rPr>
              <a:t>FOR EXAMPLE</a:t>
            </a:r>
            <a:endParaRPr b="1" sz="1800">
              <a:solidFill>
                <a:srgbClr val="FFFFFF"/>
              </a:solidFill>
              <a:highlight>
                <a:srgbClr val="980000"/>
              </a:highlight>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5"/>
          <p:cNvSpPr txBox="1"/>
          <p:nvPr>
            <p:ph type="title"/>
          </p:nvPr>
        </p:nvSpPr>
        <p:spPr>
          <a:xfrm>
            <a:off x="915750" y="567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Dive into the data</a:t>
            </a:r>
            <a:endParaRPr/>
          </a:p>
        </p:txBody>
      </p:sp>
      <p:sp>
        <p:nvSpPr>
          <p:cNvPr id="388" name="Google Shape;388;p25"/>
          <p:cNvSpPr txBox="1"/>
          <p:nvPr>
            <p:ph idx="1" type="body"/>
          </p:nvPr>
        </p:nvSpPr>
        <p:spPr>
          <a:xfrm>
            <a:off x="156875" y="1336500"/>
            <a:ext cx="8673600" cy="300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First let us know about your data:</a:t>
            </a:r>
            <a:endParaRPr sz="1800"/>
          </a:p>
          <a:p>
            <a:pPr indent="-317500" lvl="0" marL="457200" rtl="0" algn="l">
              <a:spcBef>
                <a:spcPts val="0"/>
              </a:spcBef>
              <a:spcAft>
                <a:spcPts val="0"/>
              </a:spcAft>
              <a:buSzPts val="1400"/>
              <a:buChar char="●"/>
            </a:pPr>
            <a:r>
              <a:rPr lang="en" sz="1400"/>
              <a:t> Where did you get it? </a:t>
            </a:r>
            <a:endParaRPr sz="1400"/>
          </a:p>
          <a:p>
            <a:pPr indent="-317500" lvl="0" marL="457200" rtl="0" algn="l">
              <a:spcBef>
                <a:spcPts val="0"/>
              </a:spcBef>
              <a:spcAft>
                <a:spcPts val="0"/>
              </a:spcAft>
              <a:buSzPts val="1400"/>
              <a:buChar char="●"/>
            </a:pPr>
            <a:r>
              <a:rPr lang="en" sz="1400"/>
              <a:t>How larges is your data set? </a:t>
            </a:r>
            <a:endParaRPr sz="1400"/>
          </a:p>
          <a:p>
            <a:pPr indent="-317500" lvl="0" marL="457200" rtl="0" algn="l">
              <a:spcBef>
                <a:spcPts val="0"/>
              </a:spcBef>
              <a:spcAft>
                <a:spcPts val="0"/>
              </a:spcAft>
              <a:buSzPts val="1400"/>
              <a:buChar char="●"/>
            </a:pPr>
            <a:r>
              <a:rPr lang="en" sz="1400"/>
              <a:t>What are you variables of interest?</a:t>
            </a:r>
            <a:endParaRPr sz="1400"/>
          </a:p>
          <a:p>
            <a:pPr indent="0" lvl="0" marL="0" rtl="0" algn="l">
              <a:spcBef>
                <a:spcPts val="1600"/>
              </a:spcBef>
              <a:spcAft>
                <a:spcPts val="0"/>
              </a:spcAft>
              <a:buNone/>
            </a:pPr>
            <a:r>
              <a:rPr lang="en" sz="1800"/>
              <a:t>Then go through important EDA graphics to help the audience become more familiar with the data:</a:t>
            </a:r>
            <a:endParaRPr sz="1800"/>
          </a:p>
          <a:p>
            <a:pPr indent="-317500" lvl="0" marL="457200" rtl="0" algn="l">
              <a:spcBef>
                <a:spcPts val="0"/>
              </a:spcBef>
              <a:spcAft>
                <a:spcPts val="0"/>
              </a:spcAft>
              <a:buSzPts val="1400"/>
              <a:buChar char="●"/>
            </a:pPr>
            <a:r>
              <a:rPr lang="en" sz="1400"/>
              <a:t>Any big data cleaning steps that will greatly impact your model</a:t>
            </a:r>
            <a:endParaRPr sz="1400"/>
          </a:p>
          <a:p>
            <a:pPr indent="-317500" lvl="0" marL="457200" rtl="0" algn="l">
              <a:spcBef>
                <a:spcPts val="0"/>
              </a:spcBef>
              <a:spcAft>
                <a:spcPts val="0"/>
              </a:spcAft>
              <a:buSzPts val="1400"/>
              <a:buChar char="●"/>
            </a:pPr>
            <a:r>
              <a:rPr lang="en" sz="1400"/>
              <a:t>Distributions</a:t>
            </a:r>
            <a:r>
              <a:rPr lang="en" sz="1400"/>
              <a:t> plot of the target variables</a:t>
            </a:r>
            <a:endParaRPr sz="1400"/>
          </a:p>
          <a:p>
            <a:pPr indent="-317500" lvl="0" marL="457200" rtl="0" algn="l">
              <a:spcBef>
                <a:spcPts val="0"/>
              </a:spcBef>
              <a:spcAft>
                <a:spcPts val="0"/>
              </a:spcAft>
              <a:buSzPts val="1400"/>
              <a:buChar char="●"/>
            </a:pPr>
            <a:r>
              <a:rPr lang="en" sz="1400"/>
              <a:t>Highlight variables that domain knowledge makes you believe are important</a:t>
            </a:r>
            <a:endParaRPr sz="1400"/>
          </a:p>
          <a:p>
            <a:pPr indent="0" lvl="0" marL="0" rtl="0" algn="l">
              <a:spcBef>
                <a:spcPts val="1600"/>
              </a:spcBef>
              <a:spcAft>
                <a:spcPts val="1600"/>
              </a:spcAft>
              <a:buNone/>
            </a:pPr>
            <a:r>
              <a:rPr lang="en" sz="1800"/>
              <a:t>Everything that you go over in this step should contribute to the overall data story. Don’t tell us about a random variable unless it is important to that story.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animEffect filter="fade" transition="in">
                                      <p:cBhvr>
                                        <p:cTn dur="1000"/>
                                        <p:tgtEl>
                                          <p:spTgt spid="3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animEffect filter="fade" transition="in">
                                      <p:cBhvr>
                                        <p:cTn dur="1000"/>
                                        <p:tgtEl>
                                          <p:spTgt spid="3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2" st="2"/>
                                            </p:txEl>
                                          </p:spTgt>
                                        </p:tgtEl>
                                        <p:attrNameLst>
                                          <p:attrName>style.visibility</p:attrName>
                                        </p:attrNameLst>
                                      </p:cBhvr>
                                      <p:to>
                                        <p:strVal val="visible"/>
                                      </p:to>
                                    </p:set>
                                    <p:animEffect filter="fade" transition="in">
                                      <p:cBhvr>
                                        <p:cTn dur="1000"/>
                                        <p:tgtEl>
                                          <p:spTgt spid="3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3" st="3"/>
                                            </p:txEl>
                                          </p:spTgt>
                                        </p:tgtEl>
                                        <p:attrNameLst>
                                          <p:attrName>style.visibility</p:attrName>
                                        </p:attrNameLst>
                                      </p:cBhvr>
                                      <p:to>
                                        <p:strVal val="visible"/>
                                      </p:to>
                                    </p:set>
                                    <p:animEffect filter="fade" transition="in">
                                      <p:cBhvr>
                                        <p:cTn dur="1000"/>
                                        <p:tgtEl>
                                          <p:spTgt spid="3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4" st="4"/>
                                            </p:txEl>
                                          </p:spTgt>
                                        </p:tgtEl>
                                        <p:attrNameLst>
                                          <p:attrName>style.visibility</p:attrName>
                                        </p:attrNameLst>
                                      </p:cBhvr>
                                      <p:to>
                                        <p:strVal val="visible"/>
                                      </p:to>
                                    </p:set>
                                    <p:animEffect filter="fade" transition="in">
                                      <p:cBhvr>
                                        <p:cTn dur="1000"/>
                                        <p:tgtEl>
                                          <p:spTgt spid="3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5" st="5"/>
                                            </p:txEl>
                                          </p:spTgt>
                                        </p:tgtEl>
                                        <p:attrNameLst>
                                          <p:attrName>style.visibility</p:attrName>
                                        </p:attrNameLst>
                                      </p:cBhvr>
                                      <p:to>
                                        <p:strVal val="visible"/>
                                      </p:to>
                                    </p:set>
                                    <p:animEffect filter="fade" transition="in">
                                      <p:cBhvr>
                                        <p:cTn dur="1000"/>
                                        <p:tgtEl>
                                          <p:spTgt spid="3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6" st="6"/>
                                            </p:txEl>
                                          </p:spTgt>
                                        </p:tgtEl>
                                        <p:attrNameLst>
                                          <p:attrName>style.visibility</p:attrName>
                                        </p:attrNameLst>
                                      </p:cBhvr>
                                      <p:to>
                                        <p:strVal val="visible"/>
                                      </p:to>
                                    </p:set>
                                    <p:animEffect filter="fade" transition="in">
                                      <p:cBhvr>
                                        <p:cTn dur="1000"/>
                                        <p:tgtEl>
                                          <p:spTgt spid="3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7" st="7"/>
                                            </p:txEl>
                                          </p:spTgt>
                                        </p:tgtEl>
                                        <p:attrNameLst>
                                          <p:attrName>style.visibility</p:attrName>
                                        </p:attrNameLst>
                                      </p:cBhvr>
                                      <p:to>
                                        <p:strVal val="visible"/>
                                      </p:to>
                                    </p:set>
                                    <p:animEffect filter="fade" transition="in">
                                      <p:cBhvr>
                                        <p:cTn dur="1000"/>
                                        <p:tgtEl>
                                          <p:spTgt spid="3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xEl>
                                              <p:pRg end="8" st="8"/>
                                            </p:txEl>
                                          </p:spTgt>
                                        </p:tgtEl>
                                        <p:attrNameLst>
                                          <p:attrName>style.visibility</p:attrName>
                                        </p:attrNameLst>
                                      </p:cBhvr>
                                      <p:to>
                                        <p:strVal val="visible"/>
                                      </p:to>
                                    </p:set>
                                    <p:animEffect filter="fade" transition="in">
                                      <p:cBhvr>
                                        <p:cTn dur="1000"/>
                                        <p:tgtEl>
                                          <p:spTgt spid="3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